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1"/>
  </p:notesMasterIdLst>
  <p:handoutMasterIdLst>
    <p:handoutMasterId r:id="rId12"/>
  </p:handoutMasterIdLst>
  <p:sldIdLst>
    <p:sldId id="276" r:id="rId2"/>
    <p:sldId id="277" r:id="rId3"/>
    <p:sldId id="278" r:id="rId4"/>
    <p:sldId id="282" r:id="rId5"/>
    <p:sldId id="279" r:id="rId6"/>
    <p:sldId id="281" r:id="rId7"/>
    <p:sldId id="280" r:id="rId8"/>
    <p:sldId id="274" r:id="rId9"/>
    <p:sldId id="275" r:id="rId10"/>
  </p:sldIdLst>
  <p:sldSz cx="6858000" cy="9144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5F1B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4056" y="-612"/>
      </p:cViewPr>
      <p:guideLst>
        <p:guide orient="horz" pos="96"/>
        <p:guide pos="2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86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5455"/>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sz="quarter" idx="1"/>
          </p:nvPr>
        </p:nvSpPr>
        <p:spPr>
          <a:xfrm>
            <a:off x="3978132" y="3"/>
            <a:ext cx="3043343" cy="465455"/>
          </a:xfrm>
          <a:prstGeom prst="rect">
            <a:avLst/>
          </a:prstGeom>
        </p:spPr>
        <p:txBody>
          <a:bodyPr vert="horz" lIns="93287" tIns="46643" rIns="93287" bIns="46643" rtlCol="0"/>
          <a:lstStyle>
            <a:lvl1pPr algn="r">
              <a:defRPr sz="1200"/>
            </a:lvl1pPr>
          </a:lstStyle>
          <a:p>
            <a:fld id="{914B6A77-17B6-408B-98F7-E966902D1A5A}" type="datetimeFigureOut">
              <a:rPr lang="en-US" smtClean="0"/>
              <a:t>2/16/2016</a:t>
            </a:fld>
            <a:endParaRPr lang="en-US"/>
          </a:p>
        </p:txBody>
      </p:sp>
      <p:sp>
        <p:nvSpPr>
          <p:cNvPr id="4" name="Footer Placeholder 3"/>
          <p:cNvSpPr>
            <a:spLocks noGrp="1"/>
          </p:cNvSpPr>
          <p:nvPr>
            <p:ph type="ftr" sz="quarter" idx="2"/>
          </p:nvPr>
        </p:nvSpPr>
        <p:spPr>
          <a:xfrm>
            <a:off x="0" y="8842032"/>
            <a:ext cx="3043343" cy="465455"/>
          </a:xfrm>
          <a:prstGeom prst="rect">
            <a:avLst/>
          </a:prstGeom>
        </p:spPr>
        <p:txBody>
          <a:bodyPr vert="horz" lIns="93287" tIns="46643" rIns="93287" bIns="4664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2"/>
            <a:ext cx="3043343" cy="465455"/>
          </a:xfrm>
          <a:prstGeom prst="rect">
            <a:avLst/>
          </a:prstGeom>
        </p:spPr>
        <p:txBody>
          <a:bodyPr vert="horz" lIns="93287" tIns="46643" rIns="93287" bIns="46643" rtlCol="0" anchor="b"/>
          <a:lstStyle>
            <a:lvl1pPr algn="r">
              <a:defRPr sz="1200"/>
            </a:lvl1pPr>
          </a:lstStyle>
          <a:p>
            <a:fld id="{7FBEB7C7-CA94-4F9A-8380-4C76000DC28C}" type="slidenum">
              <a:rPr lang="en-US" smtClean="0"/>
              <a:t>‹#›</a:t>
            </a:fld>
            <a:endParaRPr lang="en-US"/>
          </a:p>
        </p:txBody>
      </p:sp>
    </p:spTree>
    <p:extLst>
      <p:ext uri="{BB962C8B-B14F-4D97-AF65-F5344CB8AC3E}">
        <p14:creationId xmlns:p14="http://schemas.microsoft.com/office/powerpoint/2010/main" val="347482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5455"/>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8132" y="3"/>
            <a:ext cx="3043343" cy="465455"/>
          </a:xfrm>
          <a:prstGeom prst="rect">
            <a:avLst/>
          </a:prstGeom>
        </p:spPr>
        <p:txBody>
          <a:bodyPr vert="horz" lIns="93287" tIns="46643" rIns="93287" bIns="46643" rtlCol="0"/>
          <a:lstStyle>
            <a:lvl1pPr algn="r">
              <a:defRPr sz="1200"/>
            </a:lvl1pPr>
          </a:lstStyle>
          <a:p>
            <a:fld id="{2243A3DD-0816-42E7-8F41-5521CFD4E6F2}" type="datetimeFigureOut">
              <a:rPr lang="en-US" smtClean="0"/>
              <a:t>2/16/2016</a:t>
            </a:fld>
            <a:endParaRPr lang="en-US"/>
          </a:p>
        </p:txBody>
      </p:sp>
      <p:sp>
        <p:nvSpPr>
          <p:cNvPr id="4" name="Slide Image Placeholder 3"/>
          <p:cNvSpPr>
            <a:spLocks noGrp="1" noRot="1" noChangeAspect="1"/>
          </p:cNvSpPr>
          <p:nvPr>
            <p:ph type="sldImg" idx="2"/>
          </p:nvPr>
        </p:nvSpPr>
        <p:spPr>
          <a:xfrm>
            <a:off x="2203450" y="698500"/>
            <a:ext cx="2617788" cy="3490913"/>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87" tIns="46643" rIns="93287" bIns="466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2"/>
            <a:ext cx="3043343" cy="465455"/>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5455"/>
          </a:xfrm>
          <a:prstGeom prst="rect">
            <a:avLst/>
          </a:prstGeom>
        </p:spPr>
        <p:txBody>
          <a:bodyPr vert="horz" lIns="93287" tIns="46643" rIns="93287" bIns="46643" rtlCol="0" anchor="b"/>
          <a:lstStyle>
            <a:lvl1pPr algn="r">
              <a:defRPr sz="1200"/>
            </a:lvl1pPr>
          </a:lstStyle>
          <a:p>
            <a:fld id="{54167AAA-1CFB-42E8-B609-B6CFFC10DDD3}" type="slidenum">
              <a:rPr lang="en-US" smtClean="0"/>
              <a:t>‹#›</a:t>
            </a:fld>
            <a:endParaRPr lang="en-US"/>
          </a:p>
        </p:txBody>
      </p:sp>
    </p:spTree>
    <p:extLst>
      <p:ext uri="{BB962C8B-B14F-4D97-AF65-F5344CB8AC3E}">
        <p14:creationId xmlns:p14="http://schemas.microsoft.com/office/powerpoint/2010/main" val="375887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98500"/>
            <a:ext cx="261778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67AAA-1CFB-42E8-B609-B6CFFC10DDD3}" type="slidenum">
              <a:rPr lang="en-US" smtClean="0"/>
              <a:t>1</a:t>
            </a:fld>
            <a:endParaRPr lang="en-US" dirty="0"/>
          </a:p>
        </p:txBody>
      </p:sp>
    </p:spTree>
    <p:extLst>
      <p:ext uri="{BB962C8B-B14F-4D97-AF65-F5344CB8AC3E}">
        <p14:creationId xmlns:p14="http://schemas.microsoft.com/office/powerpoint/2010/main" val="359801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67AAA-1CFB-42E8-B609-B6CFFC10DDD3}" type="slidenum">
              <a:rPr lang="en-US" smtClean="0"/>
              <a:t>2</a:t>
            </a:fld>
            <a:endParaRPr lang="en-US" dirty="0"/>
          </a:p>
        </p:txBody>
      </p:sp>
    </p:spTree>
    <p:extLst>
      <p:ext uri="{BB962C8B-B14F-4D97-AF65-F5344CB8AC3E}">
        <p14:creationId xmlns:p14="http://schemas.microsoft.com/office/powerpoint/2010/main" val="36111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98500"/>
            <a:ext cx="2617788" cy="3490913"/>
          </a:xfrm>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cs typeface="Arial" panose="020B0604020202020204" pitchFamily="34" charset="0"/>
              </a:rPr>
              <a:t>The Kit was developed by SRS nuclear engineer and ANS SR member Bill Wabbersen, and is available through the ANS Outreach website, http://www.nuclearconnect.org/in-the-classroom/for-teachers/isotope-discovery-kit .	It is regularly used by our Section members and other ANS sections.</a:t>
            </a:r>
            <a:r>
              <a:rPr lang="en-US" dirty="0" smtClean="0"/>
              <a:t> </a:t>
            </a:r>
            <a:r>
              <a:rPr lang="en-US" dirty="0"/>
              <a:t>The public outreach arm of ANS-SR continues to be very active, especially in partnership with the Citizens for Nuclear Technology Awareness (CNTA). This year, in addition to our many school career day and classroom presentations on STEM and nuclear technology, we made a special effort to reach out to instruct even more teachers. The culminating event was the inaugural Southeastern Summer Nuclear Institute (SSNI), where 21 middle and high school teachers from Georgia and South Carolina received training on STEM (with a focus in nuclear) and how they can use hands-on activities in their classrooms to illustrate important technical concepts and scientific principles. </a:t>
            </a:r>
          </a:p>
        </p:txBody>
      </p:sp>
      <p:sp>
        <p:nvSpPr>
          <p:cNvPr id="4" name="Slide Number Placeholder 3"/>
          <p:cNvSpPr>
            <a:spLocks noGrp="1"/>
          </p:cNvSpPr>
          <p:nvPr>
            <p:ph type="sldNum" sz="quarter" idx="10"/>
          </p:nvPr>
        </p:nvSpPr>
        <p:spPr/>
        <p:txBody>
          <a:bodyPr/>
          <a:lstStyle/>
          <a:p>
            <a:fld id="{54167AAA-1CFB-42E8-B609-B6CFFC10DDD3}" type="slidenum">
              <a:rPr lang="en-US" smtClean="0"/>
              <a:t>3</a:t>
            </a:fld>
            <a:endParaRPr lang="en-US" dirty="0"/>
          </a:p>
        </p:txBody>
      </p:sp>
    </p:spTree>
    <p:extLst>
      <p:ext uri="{BB962C8B-B14F-4D97-AF65-F5344CB8AC3E}">
        <p14:creationId xmlns:p14="http://schemas.microsoft.com/office/powerpoint/2010/main" val="151495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98500"/>
            <a:ext cx="2617788" cy="3490913"/>
          </a:xfrm>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cs typeface="Arial" panose="020B0604020202020204" pitchFamily="34" charset="0"/>
              </a:rPr>
              <a:t>The Kit was developed by SRS nuclear engineer and ANS SR member Bill Wabbersen, and is available through the ANS Outreach website, http://www.nuclearconnect.org/in-the-classroom/for-teachers/isotope-discovery-kit .	It is regularly used by our Section members and other ANS sections.</a:t>
            </a:r>
            <a:r>
              <a:rPr lang="en-US" dirty="0" smtClean="0"/>
              <a:t> </a:t>
            </a:r>
            <a:r>
              <a:rPr lang="en-US" dirty="0"/>
              <a:t>The public outreach arm of ANS-SR continues to be very active, especially in partnership with the Citizens for Nuclear Technology Awareness (CNTA). This year, in addition to our many school career day and classroom presentations on STEM and nuclear technology, we made a special effort to reach out to instruct even more teachers. The culminating event was the inaugural Southeastern Summer Nuclear Institute (SSNI), where 21 middle and high school teachers from Georgia and South Carolina received training on STEM (with a focus in nuclear) and how they can use hands-on activities in their classrooms to illustrate important technical concepts and scientific principles. </a:t>
            </a:r>
          </a:p>
        </p:txBody>
      </p:sp>
      <p:sp>
        <p:nvSpPr>
          <p:cNvPr id="4" name="Slide Number Placeholder 3"/>
          <p:cNvSpPr>
            <a:spLocks noGrp="1"/>
          </p:cNvSpPr>
          <p:nvPr>
            <p:ph type="sldNum" sz="quarter" idx="10"/>
          </p:nvPr>
        </p:nvSpPr>
        <p:spPr/>
        <p:txBody>
          <a:bodyPr/>
          <a:lstStyle/>
          <a:p>
            <a:fld id="{54167AAA-1CFB-42E8-B609-B6CFFC10DDD3}" type="slidenum">
              <a:rPr lang="en-US" smtClean="0"/>
              <a:t>4</a:t>
            </a:fld>
            <a:endParaRPr lang="en-US" dirty="0"/>
          </a:p>
        </p:txBody>
      </p:sp>
    </p:spTree>
    <p:extLst>
      <p:ext uri="{BB962C8B-B14F-4D97-AF65-F5344CB8AC3E}">
        <p14:creationId xmlns:p14="http://schemas.microsoft.com/office/powerpoint/2010/main" val="151495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98500"/>
            <a:ext cx="2617788" cy="3490913"/>
          </a:xfrm>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cs typeface="Arial" panose="020B0604020202020204" pitchFamily="34" charset="0"/>
              </a:rPr>
              <a:t>The Kit was developed by SRS nuclear engineer and ANS SR member Bill Wabbersen, and is available through the ANS Outreach website, http://www.nuclearconnect.org/in-the-classroom/for-teachers/isotope-discovery-kit .	It is regularly used by our Section members and other ANS sections.</a:t>
            </a:r>
            <a:r>
              <a:rPr lang="en-US" dirty="0" smtClean="0"/>
              <a:t> </a:t>
            </a:r>
            <a:r>
              <a:rPr lang="en-US" dirty="0"/>
              <a:t>The public outreach arm of ANS-SR continues to be very active, especially in partnership with the Citizens for Nuclear Technology Awareness (CNTA). This year, in addition to our many school career day and classroom presentations on STEM and nuclear technology, we made a special effort to reach out to instruct even more teachers. The culminating event was the inaugural Southeastern Summer Nuclear Institute (SSNI), where 21 middle and high school teachers from Georgia and South Carolina received training on STEM (with a focus in nuclear) and how they can use hands-on activities in their classrooms to illustrate important technical concepts and scientific principles. </a:t>
            </a:r>
          </a:p>
        </p:txBody>
      </p:sp>
      <p:sp>
        <p:nvSpPr>
          <p:cNvPr id="4" name="Slide Number Placeholder 3"/>
          <p:cNvSpPr>
            <a:spLocks noGrp="1"/>
          </p:cNvSpPr>
          <p:nvPr>
            <p:ph type="sldNum" sz="quarter" idx="10"/>
          </p:nvPr>
        </p:nvSpPr>
        <p:spPr/>
        <p:txBody>
          <a:bodyPr/>
          <a:lstStyle/>
          <a:p>
            <a:fld id="{54167AAA-1CFB-42E8-B609-B6CFFC10DDD3}" type="slidenum">
              <a:rPr lang="en-US" smtClean="0"/>
              <a:t>6</a:t>
            </a:fld>
            <a:endParaRPr lang="en-US" dirty="0"/>
          </a:p>
        </p:txBody>
      </p:sp>
    </p:spTree>
    <p:extLst>
      <p:ext uri="{BB962C8B-B14F-4D97-AF65-F5344CB8AC3E}">
        <p14:creationId xmlns:p14="http://schemas.microsoft.com/office/powerpoint/2010/main" val="151495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3450" y="698500"/>
            <a:ext cx="2617788" cy="3490913"/>
          </a:xfrm>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cs typeface="Arial" panose="020B0604020202020204" pitchFamily="34" charset="0"/>
              </a:rPr>
              <a:t>Section Management</a:t>
            </a:r>
          </a:p>
          <a:p>
            <a:r>
              <a:rPr lang="en-US" dirty="0">
                <a:latin typeface="Arial" panose="020B0604020202020204" pitchFamily="34" charset="0"/>
                <a:cs typeface="Arial" panose="020B0604020202020204" pitchFamily="34" charset="0"/>
              </a:rPr>
              <a:t>ANS-SR works hard to maintain and grow the activities we undertake. We are hosting the TRITIUM 2016 Topical in April and preparation is fully underway. We have engaged a young member to shadow our</a:t>
            </a:r>
          </a:p>
          <a:p>
            <a:r>
              <a:rPr lang="en-US" dirty="0">
                <a:latin typeface="Arial" panose="020B0604020202020204" pitchFamily="34" charset="0"/>
                <a:cs typeface="Arial" panose="020B0604020202020204" pitchFamily="34" charset="0"/>
              </a:rPr>
              <a:t>more experienced leaders in this effort. We prepare an annual newsletter, “The Neutrino” (a rough draft of the version to be issued in September is attached). We support students in scholarship aid; this year is the second year awarding the Dick Benjamin Memorial scholarship to local STEM students entering college. We are also seeking efficiency in our actions. The revised </a:t>
            </a:r>
            <a:r>
              <a:rPr lang="en-US" dirty="0" smtClean="0">
                <a:latin typeface="Arial" panose="020B0604020202020204" pitchFamily="34" charset="0"/>
                <a:cs typeface="Arial" panose="020B0604020202020204" pitchFamily="34" charset="0"/>
              </a:rPr>
              <a:t>Annual</a:t>
            </a:r>
            <a:endParaRPr lang="en-US" dirty="0"/>
          </a:p>
        </p:txBody>
      </p:sp>
      <p:sp>
        <p:nvSpPr>
          <p:cNvPr id="4" name="Slide Number Placeholder 3"/>
          <p:cNvSpPr>
            <a:spLocks noGrp="1"/>
          </p:cNvSpPr>
          <p:nvPr>
            <p:ph type="sldNum" sz="quarter" idx="10"/>
          </p:nvPr>
        </p:nvSpPr>
        <p:spPr/>
        <p:txBody>
          <a:bodyPr/>
          <a:lstStyle/>
          <a:p>
            <a:fld id="{54167AAA-1CFB-42E8-B609-B6CFFC10DDD3}" type="slidenum">
              <a:rPr lang="en-US" smtClean="0"/>
              <a:t>7</a:t>
            </a:fld>
            <a:endParaRPr lang="en-US" dirty="0"/>
          </a:p>
        </p:txBody>
      </p:sp>
    </p:spTree>
    <p:extLst>
      <p:ext uri="{BB962C8B-B14F-4D97-AF65-F5344CB8AC3E}">
        <p14:creationId xmlns:p14="http://schemas.microsoft.com/office/powerpoint/2010/main" val="151495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67AAA-1CFB-42E8-B609-B6CFFC10DDD3}" type="slidenum">
              <a:rPr lang="en-US" smtClean="0"/>
              <a:t>9</a:t>
            </a:fld>
            <a:endParaRPr lang="en-US" dirty="0"/>
          </a:p>
        </p:txBody>
      </p:sp>
    </p:spTree>
    <p:extLst>
      <p:ext uri="{BB962C8B-B14F-4D97-AF65-F5344CB8AC3E}">
        <p14:creationId xmlns:p14="http://schemas.microsoft.com/office/powerpoint/2010/main" val="1514950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5137780" y="0"/>
            <a:ext cx="1720220" cy="9144000"/>
          </a:xfrm>
          <a:prstGeom prst="rect">
            <a:avLst/>
          </a:prstGeom>
        </p:spPr>
      </p:pic>
      <p:sp>
        <p:nvSpPr>
          <p:cNvPr id="3" name="Subtitle 2"/>
          <p:cNvSpPr>
            <a:spLocks noGrp="1"/>
          </p:cNvSpPr>
          <p:nvPr>
            <p:ph type="subTitle" idx="1"/>
          </p:nvPr>
        </p:nvSpPr>
        <p:spPr>
          <a:xfrm>
            <a:off x="1828800" y="4775200"/>
            <a:ext cx="2971800" cy="28448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1828800" y="1930400"/>
            <a:ext cx="2971800" cy="28448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2687242" y="8568269"/>
            <a:ext cx="2114549" cy="169332"/>
          </a:xfrm>
        </p:spPr>
        <p:txBody>
          <a:bodyPr/>
          <a:lstStyle/>
          <a:p>
            <a:fld id="{F01877ED-D326-41E4-BEDF-8497F9325A7F}" type="datetimeFigureOut">
              <a:rPr lang="en-US" smtClean="0"/>
              <a:t>2/16/2016</a:t>
            </a:fld>
            <a:endParaRPr lang="en-US"/>
          </a:p>
        </p:txBody>
      </p:sp>
      <p:sp>
        <p:nvSpPr>
          <p:cNvPr id="14" name="Slide Number Placeholder 13"/>
          <p:cNvSpPr>
            <a:spLocks noGrp="1"/>
          </p:cNvSpPr>
          <p:nvPr>
            <p:ph type="sldNum" sz="quarter" idx="11"/>
          </p:nvPr>
        </p:nvSpPr>
        <p:spPr>
          <a:xfrm>
            <a:off x="4811232" y="8534400"/>
            <a:ext cx="342900" cy="2032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2686051" y="8394997"/>
            <a:ext cx="2115740" cy="203200"/>
          </a:xfrm>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01877ED-D326-41E4-BEDF-8497F9325A7F}" type="datetimeFigureOut">
              <a:rPr lang="en-US" smtClean="0"/>
              <a:t>2/16/2016</a:t>
            </a:fld>
            <a:endParaRPr lang="en-US"/>
          </a:p>
        </p:txBody>
      </p:sp>
      <p:sp>
        <p:nvSpPr>
          <p:cNvPr id="14" name="Slide Number Placeholder 13"/>
          <p:cNvSpPr>
            <a:spLocks noGrp="1"/>
          </p:cNvSpPr>
          <p:nvPr>
            <p:ph type="sldNum" sz="quarter" idx="11"/>
          </p:nvPr>
        </p:nvSpPr>
        <p:spPr/>
        <p:txBody>
          <a:bodyPr/>
          <a:lstStyle/>
          <a:p>
            <a:fld id="{311E41E8-850D-4B84-A4D0-091C4D979AA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01877ED-D326-41E4-BEDF-8497F9325A7F}" type="datetimeFigureOut">
              <a:rPr lang="en-US" smtClean="0"/>
              <a:t>2/16/2016</a:t>
            </a:fld>
            <a:endParaRPr lang="en-US"/>
          </a:p>
        </p:txBody>
      </p:sp>
      <p:sp>
        <p:nvSpPr>
          <p:cNvPr id="14" name="Slide Number Placeholder 13"/>
          <p:cNvSpPr>
            <a:spLocks noGrp="1"/>
          </p:cNvSpPr>
          <p:nvPr>
            <p:ph type="sldNum" sz="quarter" idx="11"/>
          </p:nvPr>
        </p:nvSpPr>
        <p:spPr/>
        <p:txBody>
          <a:bodyPr/>
          <a:lstStyle/>
          <a:p>
            <a:fld id="{311E41E8-850D-4B84-A4D0-091C4D979AA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609601"/>
            <a:ext cx="2743200" cy="7619999"/>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01877ED-D326-41E4-BEDF-8497F9325A7F}" type="datetimeFigureOut">
              <a:rPr lang="en-US" smtClean="0"/>
              <a:t>2/16/2016</a:t>
            </a:fld>
            <a:endParaRPr lang="en-US"/>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07526"/>
            <a:ext cx="1873662" cy="89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04815" y="174582"/>
            <a:ext cx="1200785" cy="1153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5143500" y="0"/>
            <a:ext cx="1720220" cy="9144000"/>
          </a:xfrm>
          <a:prstGeom prst="rect">
            <a:avLst/>
          </a:prstGeom>
        </p:spPr>
      </p:pic>
      <p:sp>
        <p:nvSpPr>
          <p:cNvPr id="12" name="Date Placeholder 11"/>
          <p:cNvSpPr>
            <a:spLocks noGrp="1"/>
          </p:cNvSpPr>
          <p:nvPr>
            <p:ph type="dt" sz="half" idx="10"/>
          </p:nvPr>
        </p:nvSpPr>
        <p:spPr>
          <a:xfrm>
            <a:off x="629842" y="8568269"/>
            <a:ext cx="2114549" cy="169332"/>
          </a:xfrm>
        </p:spPr>
        <p:txBody>
          <a:bodyPr/>
          <a:lstStyle/>
          <a:p>
            <a:fld id="{F01877ED-D326-41E4-BEDF-8497F9325A7F}" type="datetimeFigureOut">
              <a:rPr lang="en-US" smtClean="0"/>
              <a:t>2/16/2016</a:t>
            </a:fld>
            <a:endParaRPr lang="en-US"/>
          </a:p>
        </p:txBody>
      </p:sp>
      <p:sp>
        <p:nvSpPr>
          <p:cNvPr id="13" name="Slide Number Placeholder 12"/>
          <p:cNvSpPr>
            <a:spLocks noGrp="1"/>
          </p:cNvSpPr>
          <p:nvPr>
            <p:ph type="sldNum" sz="quarter" idx="11"/>
          </p:nvPr>
        </p:nvSpPr>
        <p:spPr>
          <a:xfrm>
            <a:off x="3087291" y="8534400"/>
            <a:ext cx="400050" cy="203200"/>
          </a:xfrm>
        </p:spPr>
        <p:txBody>
          <a:bodyPr/>
          <a:lstStyle/>
          <a:p>
            <a:fld id="{311E41E8-850D-4B84-A4D0-091C4D979AA1}" type="slidenum">
              <a:rPr lang="en-US" smtClean="0"/>
              <a:t>‹#›</a:t>
            </a:fld>
            <a:endParaRPr lang="en-US"/>
          </a:p>
        </p:txBody>
      </p:sp>
      <p:sp>
        <p:nvSpPr>
          <p:cNvPr id="14" name="Footer Placeholder 13"/>
          <p:cNvSpPr>
            <a:spLocks noGrp="1"/>
          </p:cNvSpPr>
          <p:nvPr>
            <p:ph type="ftr" sz="quarter" idx="12"/>
          </p:nvPr>
        </p:nvSpPr>
        <p:spPr>
          <a:xfrm>
            <a:off x="628651" y="8394997"/>
            <a:ext cx="2115740" cy="203200"/>
          </a:xfrm>
        </p:spPr>
        <p:txBody>
          <a:bodyPr/>
          <a:lstStyle/>
          <a:p>
            <a:endParaRPr lang="en-US"/>
          </a:p>
        </p:txBody>
      </p:sp>
      <p:sp>
        <p:nvSpPr>
          <p:cNvPr id="15" name="Title 14"/>
          <p:cNvSpPr>
            <a:spLocks noGrp="1"/>
          </p:cNvSpPr>
          <p:nvPr>
            <p:ph type="title"/>
          </p:nvPr>
        </p:nvSpPr>
        <p:spPr>
          <a:xfrm>
            <a:off x="342900" y="2438400"/>
            <a:ext cx="2400300" cy="23368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342900" y="4770966"/>
            <a:ext cx="2400484" cy="1946356"/>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4572000"/>
            <a:ext cx="2343150" cy="3556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2900" y="609600"/>
            <a:ext cx="2343150" cy="3556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0" y="609601"/>
            <a:ext cx="2114550" cy="7619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01877ED-D326-41E4-BEDF-8497F9325A7F}" type="datetimeFigureOut">
              <a:rPr lang="en-US" smtClean="0"/>
              <a:t>2/16/2016</a:t>
            </a:fld>
            <a:endParaRPr lang="en-US"/>
          </a:p>
        </p:txBody>
      </p:sp>
      <p:sp>
        <p:nvSpPr>
          <p:cNvPr id="13" name="Slide Number Placeholder 12"/>
          <p:cNvSpPr>
            <a:spLocks noGrp="1"/>
          </p:cNvSpPr>
          <p:nvPr>
            <p:ph type="sldNum" sz="quarter" idx="11"/>
          </p:nvPr>
        </p:nvSpPr>
        <p:spPr/>
        <p:txBody>
          <a:bodyPr/>
          <a:lstStyle/>
          <a:p>
            <a:fld id="{311E41E8-850D-4B84-A4D0-091C4D979AA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366984"/>
            <a:ext cx="2686050" cy="548216"/>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900384"/>
            <a:ext cx="2686050" cy="3366816"/>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342899" y="4572000"/>
            <a:ext cx="2686050" cy="548216"/>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2899" y="5120216"/>
            <a:ext cx="2686050" cy="3353597"/>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3657600" y="609601"/>
            <a:ext cx="2114550" cy="7619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01877ED-D326-41E4-BEDF-8497F9325A7F}" type="datetimeFigureOut">
              <a:rPr lang="en-US" smtClean="0"/>
              <a:t>2/16/2016</a:t>
            </a:fld>
            <a:endParaRPr lang="en-US"/>
          </a:p>
        </p:txBody>
      </p:sp>
      <p:sp>
        <p:nvSpPr>
          <p:cNvPr id="14" name="Slide Number Placeholder 13"/>
          <p:cNvSpPr>
            <a:spLocks noGrp="1"/>
          </p:cNvSpPr>
          <p:nvPr>
            <p:ph type="sldNum" sz="quarter" idx="11"/>
          </p:nvPr>
        </p:nvSpPr>
        <p:spPr/>
        <p:txBody>
          <a:bodyPr/>
          <a:lstStyle/>
          <a:p>
            <a:fld id="{311E41E8-850D-4B84-A4D0-091C4D979AA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350" y="609600"/>
            <a:ext cx="2971800" cy="7620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01877ED-D326-41E4-BEDF-8497F9325A7F}" type="datetimeFigureOut">
              <a:rPr lang="en-US" smtClean="0"/>
              <a:t>2/16/2016</a:t>
            </a:fld>
            <a:endParaRPr lang="en-US"/>
          </a:p>
        </p:txBody>
      </p:sp>
      <p:sp>
        <p:nvSpPr>
          <p:cNvPr id="10" name="Slide Number Placeholder 9"/>
          <p:cNvSpPr>
            <a:spLocks noGrp="1"/>
          </p:cNvSpPr>
          <p:nvPr>
            <p:ph type="sldNum" sz="quarter" idx="11"/>
          </p:nvPr>
        </p:nvSpPr>
        <p:spPr/>
        <p:txBody>
          <a:bodyPr/>
          <a:lstStyle/>
          <a:p>
            <a:fld id="{311E41E8-850D-4B84-A4D0-091C4D979AA1}"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1877ED-D326-41E4-BEDF-8497F9325A7F}" type="datetimeFigureOut">
              <a:rPr lang="en-US" smtClean="0"/>
              <a:t>2/16/2016</a:t>
            </a:fld>
            <a:endParaRPr lang="en-US"/>
          </a:p>
        </p:txBody>
      </p:sp>
      <p:sp>
        <p:nvSpPr>
          <p:cNvPr id="9" name="Slide Number Placeholder 8"/>
          <p:cNvSpPr>
            <a:spLocks noGrp="1"/>
          </p:cNvSpPr>
          <p:nvPr>
            <p:ph type="sldNum" sz="quarter" idx="11"/>
          </p:nvPr>
        </p:nvSpPr>
        <p:spPr/>
        <p:txBody>
          <a:bodyPr/>
          <a:lstStyle/>
          <a:p>
            <a:fld id="{311E41E8-850D-4B84-A4D0-091C4D979AA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2235201"/>
            <a:ext cx="1885950" cy="2499783"/>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8600" y="2235200"/>
            <a:ext cx="3525012" cy="46736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4114800" y="4736496"/>
            <a:ext cx="1657350" cy="2172304"/>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01877ED-D326-41E4-BEDF-8497F9325A7F}" type="datetimeFigureOut">
              <a:rPr lang="en-US" smtClean="0"/>
              <a:t>2/16/2016</a:t>
            </a:fld>
            <a:endParaRPr lang="en-US"/>
          </a:p>
        </p:txBody>
      </p:sp>
      <p:sp>
        <p:nvSpPr>
          <p:cNvPr id="16" name="Slide Number Placeholder 15"/>
          <p:cNvSpPr>
            <a:spLocks noGrp="1"/>
          </p:cNvSpPr>
          <p:nvPr>
            <p:ph type="sldNum" sz="quarter" idx="11"/>
          </p:nvPr>
        </p:nvSpPr>
        <p:spPr/>
        <p:txBody>
          <a:bodyPr/>
          <a:lstStyle/>
          <a:p>
            <a:fld id="{311E41E8-850D-4B84-A4D0-091C4D979AA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601" y="2235200"/>
            <a:ext cx="3522725" cy="467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3886200" y="2235200"/>
            <a:ext cx="1885950" cy="2501296"/>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4114800" y="4736496"/>
            <a:ext cx="1657350" cy="2172304"/>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01877ED-D326-41E4-BEDF-8497F9325A7F}" type="datetimeFigureOut">
              <a:rPr lang="en-US" smtClean="0"/>
              <a:t>2/16/2016</a:t>
            </a:fld>
            <a:endParaRPr lang="en-US"/>
          </a:p>
        </p:txBody>
      </p:sp>
      <p:sp>
        <p:nvSpPr>
          <p:cNvPr id="17" name="Slide Number Placeholder 16"/>
          <p:cNvSpPr>
            <a:spLocks noGrp="1"/>
          </p:cNvSpPr>
          <p:nvPr>
            <p:ph type="sldNum" sz="quarter" idx="11"/>
          </p:nvPr>
        </p:nvSpPr>
        <p:spPr/>
        <p:txBody>
          <a:bodyPr/>
          <a:lstStyle/>
          <a:p>
            <a:fld id="{311E41E8-850D-4B84-A4D0-091C4D979AA1}"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flipH="1">
            <a:off x="6857999" y="0"/>
            <a:ext cx="45719" cy="9144000"/>
          </a:xfrm>
          <a:prstGeom prst="rect">
            <a:avLst/>
          </a:prstGeom>
        </p:spPr>
      </p:pic>
      <p:sp>
        <p:nvSpPr>
          <p:cNvPr id="2" name="Title Placeholder 1"/>
          <p:cNvSpPr>
            <a:spLocks noGrp="1"/>
          </p:cNvSpPr>
          <p:nvPr>
            <p:ph type="title"/>
          </p:nvPr>
        </p:nvSpPr>
        <p:spPr>
          <a:xfrm>
            <a:off x="3657600" y="609600"/>
            <a:ext cx="2114550" cy="7620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609601"/>
            <a:ext cx="2743200" cy="7619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5829300" y="8534400"/>
            <a:ext cx="400050" cy="2032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3657601" y="8568269"/>
            <a:ext cx="2114549" cy="169332"/>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eaLnBrk="1" latinLnBrk="0" hangingPunct="1"/>
            <a:fld id="{7CB97365-EBCA-4027-87D5-99FC1D4DF0BB}" type="datetimeFigureOut">
              <a:rPr lang="en-US" smtClean="0"/>
              <a:pPr eaLnBrk="1" latinLnBrk="0" hangingPunct="1"/>
              <a:t>2/16/2016</a:t>
            </a:fld>
            <a:endParaRPr lang="en-US">
              <a:solidFill>
                <a:schemeClr val="tx1">
                  <a:shade val="50000"/>
                </a:schemeClr>
              </a:solidFill>
            </a:endParaRPr>
          </a:p>
        </p:txBody>
      </p:sp>
      <p:sp>
        <p:nvSpPr>
          <p:cNvPr id="10" name="Footer Placeholder 9"/>
          <p:cNvSpPr>
            <a:spLocks noGrp="1"/>
          </p:cNvSpPr>
          <p:nvPr>
            <p:ph type="ftr" sz="quarter" idx="3"/>
          </p:nvPr>
        </p:nvSpPr>
        <p:spPr>
          <a:xfrm>
            <a:off x="3656410" y="8394997"/>
            <a:ext cx="2115740" cy="203200"/>
          </a:xfrm>
          <a:prstGeom prst="rect">
            <a:avLst/>
          </a:prstGeom>
        </p:spPr>
        <p:txBody>
          <a:bodyPr vert="horz" lIns="91440" tIns="45720" rIns="91440" bIns="45720" rtlCol="0" anchor="b"/>
          <a:lstStyle>
            <a:lvl1pPr algn="r">
              <a:defRPr sz="1050">
                <a:solidFill>
                  <a:schemeClr val="tx1"/>
                </a:solidFill>
              </a:defRPr>
            </a:lvl1pPr>
          </a:lstStyle>
          <a:p>
            <a:endParaRPr kumimoji="0" lang="en-US">
              <a:solidFill>
                <a:schemeClr val="tx1">
                  <a:shade val="50000"/>
                </a:schemeClr>
              </a:solidFill>
            </a:endParaRPr>
          </a:p>
        </p:txBody>
      </p:sp>
      <p:sp>
        <p:nvSpPr>
          <p:cNvPr id="11" name="Footer Placeholder 11"/>
          <p:cNvSpPr txBox="1">
            <a:spLocks/>
          </p:cNvSpPr>
          <p:nvPr userDrawn="1"/>
        </p:nvSpPr>
        <p:spPr>
          <a:xfrm>
            <a:off x="-1" y="8763000"/>
            <a:ext cx="6880859" cy="228600"/>
          </a:xfrm>
          <a:prstGeom prst="rect">
            <a:avLst/>
          </a:prstGeom>
        </p:spPr>
        <p:txBody>
          <a:bodyPr/>
          <a:lstStyle>
            <a:defPPr>
              <a:defRPr lang="en-US"/>
            </a:defPPr>
            <a:lvl1pPr marL="0" algn="l" defTabSz="914400" rtl="0" eaLnBrk="1" latinLnBrk="0" hangingPunct="1">
              <a:defRPr sz="1100" b="1" kern="1200">
                <a:solidFill>
                  <a:schemeClr val="tx1"/>
                </a:solidFill>
                <a:latin typeface="Arial Rounded MT Bold" panose="020F07040305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 dirty="0" smtClean="0">
                <a:solidFill>
                  <a:schemeClr val="bg1"/>
                </a:solidFill>
                <a:latin typeface="Arial" panose="020B0604020202020204" pitchFamily="34" charset="0"/>
                <a:cs typeface="Arial" panose="020B0604020202020204" pitchFamily="34" charset="0"/>
              </a:rPr>
              <a:t>2014-2015 Winner of ANS Large Section </a:t>
            </a:r>
            <a:r>
              <a:rPr lang="en-US" sz="1150" dirty="0" smtClean="0">
                <a:solidFill>
                  <a:schemeClr val="bg1"/>
                </a:solidFill>
                <a:latin typeface="Arial" panose="020B0604020202020204" pitchFamily="34" charset="0"/>
                <a:cs typeface="Arial" panose="020B0604020202020204" pitchFamily="34" charset="0"/>
                <a:sym typeface="Wingdings"/>
              </a:rPr>
              <a:t> </a:t>
            </a:r>
            <a:r>
              <a:rPr lang="en-US" sz="1150" dirty="0" smtClean="0">
                <a:solidFill>
                  <a:schemeClr val="bg1"/>
                </a:solidFill>
                <a:latin typeface="Arial" panose="020B0604020202020204" pitchFamily="34" charset="0"/>
                <a:cs typeface="Arial" panose="020B0604020202020204" pitchFamily="34" charset="0"/>
              </a:rPr>
              <a:t>Best Section Management </a:t>
            </a:r>
            <a:r>
              <a:rPr lang="en-US" sz="1150" dirty="0" smtClean="0">
                <a:solidFill>
                  <a:schemeClr val="bg1"/>
                </a:solidFill>
                <a:latin typeface="Arial" panose="020B0604020202020204" pitchFamily="34" charset="0"/>
                <a:cs typeface="Arial" panose="020B0604020202020204" pitchFamily="34" charset="0"/>
                <a:sym typeface="Wingdings"/>
              </a:rPr>
              <a:t> Best Public Information</a:t>
            </a:r>
            <a:r>
              <a:rPr lang="en-US" sz="1150" dirty="0" smtClean="0">
                <a:solidFill>
                  <a:schemeClr val="bg1"/>
                </a:solidFill>
                <a:latin typeface="Arial" panose="020B0604020202020204" pitchFamily="34" charset="0"/>
                <a:cs typeface="Arial" panose="020B0604020202020204" pitchFamily="34" charset="0"/>
              </a:rPr>
              <a:t> </a:t>
            </a:r>
          </a:p>
          <a:p>
            <a:endParaRPr lang="en-US" sz="115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10.png"/><Relationship Id="rId7" Type="http://schemas.openxmlformats.org/officeDocument/2006/relationships/image" Target="../media/image12.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9.jpeg"/><Relationship Id="rId16"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9.jpeg"/><Relationship Id="rId10" Type="http://schemas.openxmlformats.org/officeDocument/2006/relationships/image" Target="../media/image14.jpe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6858000" cy="1981200"/>
          </a:xfrm>
        </p:spPr>
        <p:txBody>
          <a:bodyPr>
            <a:noAutofit/>
          </a:bodyPr>
          <a:lstStyle/>
          <a:p>
            <a:pPr algn="ctr"/>
            <a:r>
              <a:rPr lang="en-US" sz="3600" b="1" dirty="0" smtClean="0">
                <a:solidFill>
                  <a:schemeClr val="bg1"/>
                </a:solidFill>
                <a:latin typeface="Arial" panose="020B0604020202020204" pitchFamily="34" charset="0"/>
                <a:cs typeface="Arial" panose="020B0604020202020204" pitchFamily="34" charset="0"/>
              </a:rPr>
              <a:t>Best Practices in</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Section Management</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&amp;</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Public Information</a:t>
            </a:r>
            <a:endParaRPr lang="en-US" sz="36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 y="3505200"/>
            <a:ext cx="6819900" cy="4419600"/>
          </a:xfrm>
        </p:spPr>
        <p:txBody>
          <a:bodyPr>
            <a:noAutofit/>
          </a:bodyPr>
          <a:lstStyle/>
          <a:p>
            <a:pPr marL="136525" indent="0" algn="ctr">
              <a:buNone/>
            </a:pPr>
            <a:endParaRPr lang="en-US" sz="2800" dirty="0">
              <a:solidFill>
                <a:schemeClr val="bg1"/>
              </a:solidFill>
            </a:endParaRPr>
          </a:p>
          <a:p>
            <a:pPr marL="136525" indent="0" algn="ctr">
              <a:buNone/>
            </a:pPr>
            <a:r>
              <a:rPr lang="en-US" sz="2800" b="1" dirty="0" smtClean="0">
                <a:solidFill>
                  <a:schemeClr val="bg1"/>
                </a:solidFill>
              </a:rPr>
              <a:t>Kevin O’Kula</a:t>
            </a:r>
          </a:p>
          <a:p>
            <a:pPr marL="136525" indent="0" algn="ctr">
              <a:buNone/>
            </a:pPr>
            <a:r>
              <a:rPr lang="en-US" sz="2800" b="1" dirty="0" smtClean="0">
                <a:solidFill>
                  <a:schemeClr val="bg1"/>
                </a:solidFill>
              </a:rPr>
              <a:t>ANS Savannah River Section</a:t>
            </a:r>
          </a:p>
          <a:p>
            <a:pPr marL="136525" indent="0" algn="ctr">
              <a:buNone/>
            </a:pPr>
            <a:r>
              <a:rPr lang="en-US" sz="2800" b="1" dirty="0" smtClean="0">
                <a:solidFill>
                  <a:schemeClr val="bg1"/>
                </a:solidFill>
              </a:rPr>
              <a:t>Program Chair and Past Chair</a:t>
            </a:r>
            <a:endParaRPr lang="en-US" sz="2800" b="1" dirty="0">
              <a:solidFill>
                <a:schemeClr val="bg1"/>
              </a:solidFill>
            </a:endParaRPr>
          </a:p>
          <a:p>
            <a:pPr marL="136525" indent="0" algn="ctr">
              <a:buNone/>
            </a:pPr>
            <a:r>
              <a:rPr lang="en-US" sz="2400" dirty="0" smtClean="0">
                <a:solidFill>
                  <a:schemeClr val="bg1"/>
                </a:solidFill>
              </a:rPr>
              <a:t>Presented to:</a:t>
            </a:r>
          </a:p>
          <a:p>
            <a:pPr marL="136525" indent="0" algn="ctr">
              <a:buNone/>
            </a:pPr>
            <a:r>
              <a:rPr lang="en-US" sz="2800" dirty="0" smtClean="0">
                <a:solidFill>
                  <a:schemeClr val="bg1"/>
                </a:solidFill>
              </a:rPr>
              <a:t>ANS Local Section Committee Meeting</a:t>
            </a:r>
          </a:p>
          <a:p>
            <a:pPr marL="136525" indent="0" algn="ctr">
              <a:buNone/>
            </a:pPr>
            <a:r>
              <a:rPr lang="en-US" sz="2800" dirty="0" smtClean="0">
                <a:solidFill>
                  <a:schemeClr val="bg1"/>
                </a:solidFill>
              </a:rPr>
              <a:t>ANS Winter Meeting &amp; Expo,</a:t>
            </a:r>
          </a:p>
          <a:p>
            <a:pPr marL="136525" indent="0" algn="ctr">
              <a:buNone/>
            </a:pPr>
            <a:r>
              <a:rPr lang="en-US" sz="2800" dirty="0" smtClean="0">
                <a:solidFill>
                  <a:schemeClr val="bg1"/>
                </a:solidFill>
              </a:rPr>
              <a:t>Washington, D.C.</a:t>
            </a:r>
          </a:p>
          <a:p>
            <a:pPr marL="136525" indent="0" algn="ctr">
              <a:buNone/>
            </a:pPr>
            <a:r>
              <a:rPr lang="en-US" sz="2800" dirty="0" smtClean="0">
                <a:solidFill>
                  <a:schemeClr val="bg1"/>
                </a:solidFill>
              </a:rPr>
              <a:t>November 8, 2015</a:t>
            </a:r>
            <a:endParaRPr lang="en-US" sz="2800" dirty="0">
              <a:solidFill>
                <a:schemeClr val="bg1"/>
              </a:solidFill>
            </a:endParaRPr>
          </a:p>
          <a:p>
            <a:pPr marL="736600" indent="0" algn="ctr">
              <a:buNone/>
            </a:pPr>
            <a:endParaRPr lang="en-US" sz="2800" dirty="0" smtClean="0">
              <a:solidFill>
                <a:schemeClr val="bg1"/>
              </a:solidFill>
            </a:endParaRPr>
          </a:p>
        </p:txBody>
      </p:sp>
      <p:sp>
        <p:nvSpPr>
          <p:cNvPr id="4" name="Date Placeholder 3"/>
          <p:cNvSpPr>
            <a:spLocks noGrp="1"/>
          </p:cNvSpPr>
          <p:nvPr>
            <p:ph type="dt" sz="half" idx="10"/>
          </p:nvPr>
        </p:nvSpPr>
        <p:spPr/>
        <p:txBody>
          <a:bodyPr/>
          <a:lstStyle/>
          <a:p>
            <a:r>
              <a:rPr lang="en-US" smtClean="0">
                <a:solidFill>
                  <a:schemeClr val="bg1"/>
                </a:solidFill>
              </a:rPr>
              <a:t>November 8, 2015</a:t>
            </a:r>
            <a:endParaRPr lang="en-US" dirty="0">
              <a:solidFill>
                <a:schemeClr val="bg1"/>
              </a:solidFill>
            </a:endParaRPr>
          </a:p>
        </p:txBody>
      </p:sp>
      <p:sp>
        <p:nvSpPr>
          <p:cNvPr id="5" name="Slide Number Placeholder 4"/>
          <p:cNvSpPr>
            <a:spLocks noGrp="1"/>
          </p:cNvSpPr>
          <p:nvPr>
            <p:ph type="sldNum" sz="quarter" idx="4294967295"/>
          </p:nvPr>
        </p:nvSpPr>
        <p:spPr>
          <a:xfrm>
            <a:off x="4914900" y="8475141"/>
            <a:ext cx="1600200" cy="486833"/>
          </a:xfrm>
          <a:prstGeom prst="rect">
            <a:avLst/>
          </a:prstGeom>
        </p:spPr>
        <p:txBody>
          <a:bodyPr/>
          <a:lstStyle/>
          <a:p>
            <a:fld id="{C22D6213-B4F1-439D-9082-99F3AE410CF4}" type="slidenum">
              <a:rPr lang="en-US" smtClean="0">
                <a:solidFill>
                  <a:schemeClr val="bg1"/>
                </a:solidFill>
              </a:rPr>
              <a:t>1</a:t>
            </a:fld>
            <a:endParaRPr lang="en-US">
              <a:solidFill>
                <a:schemeClr val="bg1"/>
              </a:solidFill>
            </a:endParaRPr>
          </a:p>
        </p:txBody>
      </p:sp>
    </p:spTree>
    <p:extLst>
      <p:ext uri="{BB962C8B-B14F-4D97-AF65-F5344CB8AC3E}">
        <p14:creationId xmlns:p14="http://schemas.microsoft.com/office/powerpoint/2010/main" val="7954734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65697"/>
            <a:ext cx="5524500" cy="800422"/>
          </a:xfrm>
        </p:spPr>
        <p:txBody>
          <a:bodyPr>
            <a:normAutofit/>
          </a:bodyPr>
          <a:lstStyle/>
          <a:p>
            <a:pPr algn="l"/>
            <a:r>
              <a:rPr lang="en-US"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SR Section Domain</a:t>
            </a:r>
            <a:endParaRPr lang="en-US"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1968381"/>
            <a:ext cx="2771775" cy="2159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1798082"/>
            <a:ext cx="2857500"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smtClean="0">
              <a:ln>
                <a:noFill/>
              </a:ln>
              <a:solidFill>
                <a:schemeClr val="bg1"/>
              </a:solidFill>
              <a:effectLst/>
              <a:latin typeface="AECOM Sans" panose="020B0504020202020204" pitchFamily="34" charset="0"/>
              <a:ea typeface="AECOM Sans" panose="020B0504020202020204" pitchFamily="34" charset="0"/>
              <a:cs typeface="AECOM Sans" panose="020B0504020202020204" pitchFamily="34" charset="0"/>
            </a:endParaRPr>
          </a:p>
        </p:txBody>
      </p:sp>
      <p:sp>
        <p:nvSpPr>
          <p:cNvPr id="6" name="Rectangle 5"/>
          <p:cNvSpPr>
            <a:spLocks noChangeArrowheads="1"/>
          </p:cNvSpPr>
          <p:nvPr/>
        </p:nvSpPr>
        <p:spPr bwMode="auto">
          <a:xfrm>
            <a:off x="533400" y="4280297"/>
            <a:ext cx="587216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177800" indent="-1778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600" b="1" dirty="0">
                <a:solidFill>
                  <a:schemeClr val="bg1"/>
                </a:solidFill>
                <a:latin typeface="AECOM Sans" panose="020B0504020202020204" pitchFamily="34" charset="0"/>
                <a:ea typeface="AECOM Sans" panose="020B0504020202020204" pitchFamily="34" charset="0"/>
                <a:cs typeface="AECOM Sans" panose="020B0504020202020204" pitchFamily="34" charset="0"/>
              </a:rPr>
              <a:t>Core Purpose</a:t>
            </a:r>
          </a:p>
          <a:p>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The core purpose of the ANS Savannah River Section is to promote the awareness and understanding of the application of nuclear science and technology locally (in the Central Savannah River Area), nationally and globally.</a:t>
            </a:r>
            <a:endParaRPr lang="en-US" altLang="en-US" sz="14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r>
              <a:rPr lang="en-US" altLang="en-US" sz="1600" b="1"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Membership </a:t>
            </a:r>
            <a:r>
              <a:rPr lang="en-US" altLang="en-US" sz="1600" b="1" dirty="0">
                <a:solidFill>
                  <a:schemeClr val="bg1"/>
                </a:solidFill>
                <a:latin typeface="AECOM Sans" panose="020B0504020202020204" pitchFamily="34" charset="0"/>
                <a:ea typeface="AECOM Sans" panose="020B0504020202020204" pitchFamily="34" charset="0"/>
                <a:cs typeface="AECOM Sans" panose="020B0504020202020204" pitchFamily="34" charset="0"/>
              </a:rPr>
              <a:t>comes </a:t>
            </a:r>
            <a:r>
              <a:rPr lang="en-US" altLang="en-US" sz="1600" b="1"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from</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a:t>
            </a:r>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pPr>
              <a:buFontTx/>
              <a:buChar char="•"/>
            </a:pP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Government Nuclear (Savannah River Site –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DOE, SRNS, SRR, </a:t>
            </a: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CB&amp;I AREVA MOX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Services, CBI, Parsons,  et al.)</a:t>
            </a:r>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pPr>
              <a:buFontTx/>
              <a:buChar char="•"/>
            </a:pP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Commercial Nuclear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(Southern Company’s Georgia </a:t>
            </a: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Power)</a:t>
            </a:r>
          </a:p>
          <a:p>
            <a:pPr>
              <a:buFontTx/>
              <a:buChar char="•"/>
            </a:pP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Nuclear Medicine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(GRU)</a:t>
            </a:r>
          </a:p>
          <a:p>
            <a:pPr>
              <a:buFontTx/>
              <a:buChar char="•"/>
            </a:pP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Universities/Colleges/ (USC-Aiken, Augusta University, Aiken Tech, Augusta Tech</a:t>
            </a:r>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pPr>
              <a:buFontTx/>
              <a:buChar char="•"/>
            </a:pP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Other Nuclear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Consulting Firms, Interests (Retirees</a:t>
            </a:r>
            <a:r>
              <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 </a:t>
            </a:r>
            <a:r>
              <a:rPr lang="en-US" alt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etc.)</a:t>
            </a:r>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pPr>
              <a:buFontTx/>
              <a:buChar char="•"/>
            </a:pPr>
            <a:endParaRPr lang="en-US" alt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3" name="TextBox 2"/>
          <p:cNvSpPr txBox="1"/>
          <p:nvPr/>
        </p:nvSpPr>
        <p:spPr>
          <a:xfrm>
            <a:off x="3469482" y="3464957"/>
            <a:ext cx="1066621" cy="369332"/>
          </a:xfrm>
          <a:prstGeom prst="rect">
            <a:avLst/>
          </a:prstGeom>
          <a:noFill/>
        </p:spPr>
        <p:txBody>
          <a:bodyPr wrap="square" rtlCol="0">
            <a:spAutoFit/>
          </a:bodyPr>
          <a:lstStyle/>
          <a:p>
            <a:pPr algn="ctr"/>
            <a:r>
              <a:rPr lang="en-US" b="1" dirty="0" smtClean="0">
                <a:solidFill>
                  <a:schemeClr val="bg2">
                    <a:lumMod val="25000"/>
                  </a:schemeClr>
                </a:solidFill>
                <a:latin typeface="AECOM Sans" panose="020B0504020202020204" pitchFamily="34" charset="0"/>
                <a:ea typeface="AECOM Sans" panose="020B0504020202020204" pitchFamily="34" charset="0"/>
                <a:cs typeface="AECOM Sans" panose="020B0504020202020204" pitchFamily="34" charset="0"/>
              </a:rPr>
              <a:t>Georgia</a:t>
            </a:r>
            <a:endParaRPr lang="en-US" b="1" dirty="0">
              <a:solidFill>
                <a:schemeClr val="bg2">
                  <a:lumMod val="25000"/>
                </a:schemeClr>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7" name="TextBox 6"/>
          <p:cNvSpPr txBox="1"/>
          <p:nvPr/>
        </p:nvSpPr>
        <p:spPr>
          <a:xfrm>
            <a:off x="4724400" y="2138917"/>
            <a:ext cx="1219200" cy="646331"/>
          </a:xfrm>
          <a:prstGeom prst="rect">
            <a:avLst/>
          </a:prstGeom>
          <a:noFill/>
        </p:spPr>
        <p:txBody>
          <a:bodyPr wrap="square" rtlCol="0">
            <a:spAutoFit/>
          </a:bodyPr>
          <a:lstStyle/>
          <a:p>
            <a:pPr algn="ctr"/>
            <a:r>
              <a:rPr lang="en-US" b="1" dirty="0" smtClean="0">
                <a:solidFill>
                  <a:schemeClr val="bg2">
                    <a:lumMod val="25000"/>
                  </a:schemeClr>
                </a:solidFill>
                <a:latin typeface="AECOM Sans" panose="020B0504020202020204" pitchFamily="34" charset="0"/>
                <a:ea typeface="AECOM Sans" panose="020B0504020202020204" pitchFamily="34" charset="0"/>
                <a:cs typeface="AECOM Sans" panose="020B0504020202020204" pitchFamily="34" charset="0"/>
              </a:rPr>
              <a:t>South Carolina</a:t>
            </a:r>
            <a:endParaRPr lang="en-US" b="1" dirty="0">
              <a:solidFill>
                <a:schemeClr val="bg2">
                  <a:lumMod val="25000"/>
                </a:schemeClr>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8" name="Slide Number Placeholder 7"/>
          <p:cNvSpPr>
            <a:spLocks noGrp="1"/>
          </p:cNvSpPr>
          <p:nvPr>
            <p:ph type="sldNum" sz="quarter" idx="4294967295"/>
          </p:nvPr>
        </p:nvSpPr>
        <p:spPr>
          <a:xfrm>
            <a:off x="4914900" y="8475141"/>
            <a:ext cx="1600200" cy="486833"/>
          </a:xfrm>
          <a:prstGeom prst="rect">
            <a:avLst/>
          </a:prstGeom>
        </p:spPr>
        <p:txBody>
          <a:bodyPr/>
          <a:lstStyle/>
          <a:p>
            <a:fld id="{C22D6213-B4F1-439D-9082-99F3AE410CF4}" type="slidenum">
              <a:rPr lang="en-US"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2</a:t>
            </a:fld>
            <a:endParaRPr lang="en-US">
              <a:solidFill>
                <a:schemeClr val="bg1"/>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9" name="TextBox 8"/>
          <p:cNvSpPr txBox="1"/>
          <p:nvPr/>
        </p:nvSpPr>
        <p:spPr>
          <a:xfrm>
            <a:off x="838200" y="2138917"/>
            <a:ext cx="2019300" cy="2031325"/>
          </a:xfrm>
          <a:prstGeom prst="rect">
            <a:avLst/>
          </a:prstGeom>
          <a:noFill/>
        </p:spPr>
        <p:txBody>
          <a:bodyPr wrap="square" rtlCol="0">
            <a:spAutoFit/>
          </a:bodyPr>
          <a:lstStyle/>
          <a:p>
            <a:r>
              <a:rPr lang="en-US" dirty="0">
                <a:solidFill>
                  <a:schemeClr val="bg1"/>
                </a:solidFill>
                <a:latin typeface="AECOM Sans" panose="020B0504020202020204" pitchFamily="34" charset="0"/>
                <a:ea typeface="AECOM Sans" panose="020B0504020202020204" pitchFamily="34" charset="0"/>
                <a:cs typeface="AECOM Sans" panose="020B0504020202020204" pitchFamily="34" charset="0"/>
              </a:rPr>
              <a:t>The American Nuclear Society – Savannah River Section covers 46 counties in Georgia and South Carolina</a:t>
            </a:r>
          </a:p>
        </p:txBody>
      </p:sp>
    </p:spTree>
    <p:extLst>
      <p:ext uri="{BB962C8B-B14F-4D97-AF65-F5344CB8AC3E}">
        <p14:creationId xmlns:p14="http://schemas.microsoft.com/office/powerpoint/2010/main" val="1748599152"/>
      </p:ext>
    </p:extLst>
  </p:cSld>
  <p:clrMapOvr>
    <a:masterClrMapping/>
  </p:clrMapOvr>
  <mc:AlternateContent xmlns:mc="http://schemas.openxmlformats.org/markup-compatibility/2006" xmlns:p14="http://schemas.microsoft.com/office/powerpoint/2010/main">
    <mc:Choice Requires="p14">
      <p:transition spd="slow" p14:dur="2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dissolv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00" y="1143000"/>
            <a:ext cx="6210300" cy="711200"/>
          </a:xfrm>
        </p:spPr>
        <p:txBody>
          <a:bodyPr>
            <a:noAutofit/>
          </a:bodyPr>
          <a:lstStyle/>
          <a:p>
            <a:pPr algn="ctr"/>
            <a:r>
              <a:rPr lang="en-US" sz="3200" u="sng" cap="all" dirty="0" smtClean="0">
                <a:solidFill>
                  <a:schemeClr val="bg1"/>
                </a:solidFill>
              </a:rPr>
              <a:t>Public Information </a:t>
            </a:r>
            <a:endParaRPr lang="en-US" sz="3200" dirty="0">
              <a:solidFill>
                <a:schemeClr val="bg1"/>
              </a:solidFill>
            </a:endParaRPr>
          </a:p>
        </p:txBody>
      </p:sp>
      <p:sp>
        <p:nvSpPr>
          <p:cNvPr id="8" name="TextBox 7"/>
          <p:cNvSpPr txBox="1"/>
          <p:nvPr/>
        </p:nvSpPr>
        <p:spPr>
          <a:xfrm>
            <a:off x="193343" y="1911823"/>
            <a:ext cx="6332621" cy="678647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Have established a core group of nuclear professionals to conduct workshops (~15 “events” per year)</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Pair Late-to-Mid-Career Leads with early-career Professionals</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Both student and teacher levels</a:t>
            </a: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Implement new ways of delivering the nuclear science and technology message</a:t>
            </a:r>
          </a:p>
          <a:p>
            <a:pPr marL="800100" lvl="1" indent="-342900">
              <a:buFont typeface="Wingdings" panose="05000000000000000000" pitchFamily="2" charset="2"/>
              <a:buChar char="Ø"/>
            </a:pPr>
            <a:r>
              <a:rPr lang="en-US" sz="2150" dirty="0" smtClean="0">
                <a:solidFill>
                  <a:schemeClr val="bg1"/>
                </a:solidFill>
                <a:latin typeface="Arial" panose="020B0604020202020204" pitchFamily="34" charset="0"/>
                <a:cs typeface="Arial" panose="020B0604020202020204" pitchFamily="34" charset="0"/>
              </a:rPr>
              <a:t>Isotope Discovery Kit</a:t>
            </a:r>
          </a:p>
          <a:p>
            <a:pPr marL="800100" lvl="1" indent="-342900">
              <a:buFont typeface="Wingdings" panose="05000000000000000000" pitchFamily="2" charset="2"/>
              <a:buChar char="Ø"/>
            </a:pPr>
            <a:r>
              <a:rPr lang="en-US" sz="2150" dirty="0">
                <a:solidFill>
                  <a:schemeClr val="bg1"/>
                </a:solidFill>
                <a:latin typeface="Arial" panose="020B0604020202020204" pitchFamily="34" charset="0"/>
                <a:cs typeface="Arial" panose="020B0604020202020204" pitchFamily="34" charset="0"/>
              </a:rPr>
              <a:t>Southeastern Summer Nuclear </a:t>
            </a:r>
            <a:r>
              <a:rPr lang="en-US" sz="2150" dirty="0" smtClean="0">
                <a:solidFill>
                  <a:schemeClr val="bg1"/>
                </a:solidFill>
                <a:latin typeface="Arial" panose="020B0604020202020204" pitchFamily="34" charset="0"/>
                <a:cs typeface="Arial" panose="020B0604020202020204" pitchFamily="34" charset="0"/>
              </a:rPr>
              <a:t>Institute</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Create cross-generational appeal</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Nuclear Trivia</a:t>
            </a:r>
            <a:endParaRPr lang="en-US"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Reach out to the public, local &amp; local professionals members in all communications</a:t>
            </a:r>
          </a:p>
          <a:p>
            <a:pPr marL="800100" lvl="1" indent="-342900">
              <a:buFont typeface="Wingdings" panose="05000000000000000000" pitchFamily="2" charset="2"/>
              <a:buChar char="Ø"/>
            </a:pPr>
            <a:r>
              <a:rPr lang="en-US" sz="2400" dirty="0" smtClean="0">
                <a:solidFill>
                  <a:schemeClr val="bg1"/>
                </a:solidFill>
                <a:latin typeface="Arial" panose="020B0604020202020204" pitchFamily="34" charset="0"/>
                <a:cs typeface="Arial" panose="020B0604020202020204" pitchFamily="34" charset="0"/>
              </a:rPr>
              <a:t>Monthly meetings, Newsletter, website, local newspaper, and social media</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Engage broader ANS members through topical conference sponsorships</a:t>
            </a:r>
          </a:p>
        </p:txBody>
      </p:sp>
      <p:sp>
        <p:nvSpPr>
          <p:cNvPr id="6" name="Slide Number Placeholder 5"/>
          <p:cNvSpPr>
            <a:spLocks noGrp="1"/>
          </p:cNvSpPr>
          <p:nvPr>
            <p:ph type="sldNum" sz="quarter" idx="4294967295"/>
          </p:nvPr>
        </p:nvSpPr>
        <p:spPr>
          <a:xfrm>
            <a:off x="4914900" y="8475141"/>
            <a:ext cx="1600200" cy="486833"/>
          </a:xfrm>
          <a:prstGeom prst="rect">
            <a:avLst/>
          </a:prstGeom>
        </p:spPr>
        <p:txBody>
          <a:bodyPr/>
          <a:lstStyle/>
          <a:p>
            <a:fld id="{C22D6213-B4F1-439D-9082-99F3AE410CF4}" type="slidenum">
              <a:rPr lang="en-US" smtClean="0">
                <a:solidFill>
                  <a:schemeClr val="bg1"/>
                </a:solidFill>
              </a:rPr>
              <a:t>3</a:t>
            </a:fld>
            <a:endParaRPr lang="en-US">
              <a:solidFill>
                <a:schemeClr val="bg1"/>
              </a:solidFill>
            </a:endParaRPr>
          </a:p>
        </p:txBody>
      </p:sp>
    </p:spTree>
    <p:extLst>
      <p:ext uri="{BB962C8B-B14F-4D97-AF65-F5344CB8AC3E}">
        <p14:creationId xmlns:p14="http://schemas.microsoft.com/office/powerpoint/2010/main" val="3141107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57" y="1164609"/>
            <a:ext cx="5042847" cy="486012"/>
          </a:xfrm>
        </p:spPr>
        <p:txBody>
          <a:bodyPr>
            <a:noAutofit/>
          </a:bodyPr>
          <a:lstStyle/>
          <a:p>
            <a:pPr algn="l"/>
            <a:r>
              <a:rPr lang="en-US" sz="3200" u="sng" dirty="0" smtClean="0">
                <a:solidFill>
                  <a:schemeClr val="bg1"/>
                </a:solidFill>
              </a:rPr>
              <a:t>Public Information /Outreach</a:t>
            </a:r>
            <a:endParaRPr lang="en-US" sz="3200" dirty="0">
              <a:solidFill>
                <a:schemeClr val="bg1"/>
              </a:solidFill>
            </a:endParaRPr>
          </a:p>
        </p:txBody>
      </p:sp>
      <p:sp>
        <p:nvSpPr>
          <p:cNvPr id="8" name="TextBox 7"/>
          <p:cNvSpPr txBox="1"/>
          <p:nvPr/>
        </p:nvSpPr>
        <p:spPr>
          <a:xfrm>
            <a:off x="411708" y="5269173"/>
            <a:ext cx="6104021"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Have established a core group of nuclear professionals to conduct workshops (~20 “events” per year)</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Pair late-to-mid-career leads with early-career professionals</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Both student and teacher levels</a:t>
            </a:r>
          </a:p>
          <a:p>
            <a:pPr marL="285750" indent="-28575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Implement new ways of delivering the nuclear science and technology message</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Isotope Discovery Kit</a:t>
            </a:r>
          </a:p>
          <a:p>
            <a:pPr marL="800100" lvl="1" indent="-342900">
              <a:buFont typeface="Wingdings" panose="05000000000000000000" pitchFamily="2" charset="2"/>
              <a:buChar char="Ø"/>
            </a:pPr>
            <a:r>
              <a:rPr lang="en-US" sz="2000" dirty="0" smtClean="0">
                <a:solidFill>
                  <a:schemeClr val="bg1"/>
                </a:solidFill>
                <a:latin typeface="Arial" panose="020B0604020202020204" pitchFamily="34" charset="0"/>
                <a:cs typeface="Arial" panose="020B0604020202020204" pitchFamily="34" charset="0"/>
              </a:rPr>
              <a:t>Nuclear Trivia</a:t>
            </a:r>
          </a:p>
          <a:p>
            <a:pPr marL="800100" lvl="1" indent="-342900">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Southeastern Summer Nuclear </a:t>
            </a:r>
            <a:r>
              <a:rPr lang="en-US" sz="2000" dirty="0" smtClean="0">
                <a:solidFill>
                  <a:schemeClr val="bg1"/>
                </a:solidFill>
                <a:latin typeface="Arial" panose="020B0604020202020204" pitchFamily="34" charset="0"/>
                <a:cs typeface="Arial" panose="020B0604020202020204" pitchFamily="34" charset="0"/>
              </a:rPr>
              <a:t>Institute</a:t>
            </a:r>
            <a:endParaRPr lang="en-US" sz="2000"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08" y="1687771"/>
            <a:ext cx="5854392" cy="3581402"/>
          </a:xfrm>
          <a:prstGeom prst="rect">
            <a:avLst/>
          </a:prstGeom>
        </p:spPr>
      </p:pic>
      <p:sp>
        <p:nvSpPr>
          <p:cNvPr id="4" name="TextBox 3"/>
          <p:cNvSpPr txBox="1"/>
          <p:nvPr/>
        </p:nvSpPr>
        <p:spPr>
          <a:xfrm>
            <a:off x="838200" y="2025134"/>
            <a:ext cx="2971800" cy="461665"/>
          </a:xfrm>
          <a:prstGeom prst="rect">
            <a:avLst/>
          </a:prstGeom>
          <a:noFill/>
        </p:spPr>
        <p:txBody>
          <a:bodyPr wrap="square" rtlCol="0">
            <a:spAutoFit/>
          </a:bodyPr>
          <a:lstStyle/>
          <a:p>
            <a:r>
              <a:rPr lang="en-US" sz="2400" dirty="0" smtClean="0">
                <a:solidFill>
                  <a:schemeClr val="bg1"/>
                </a:solidFill>
              </a:rPr>
              <a:t>SEED – October 2015</a:t>
            </a:r>
            <a:endParaRPr lang="en-US" sz="2400" dirty="0">
              <a:solidFill>
                <a:schemeClr val="bg1"/>
              </a:solidFill>
            </a:endParaRPr>
          </a:p>
        </p:txBody>
      </p:sp>
    </p:spTree>
    <p:extLst>
      <p:ext uri="{BB962C8B-B14F-4D97-AF65-F5344CB8AC3E}">
        <p14:creationId xmlns:p14="http://schemas.microsoft.com/office/powerpoint/2010/main" val="8179466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6172200" cy="1524000"/>
          </a:xfrm>
        </p:spPr>
        <p:txBody>
          <a:bodyPr>
            <a:normAutofit/>
          </a:bodyPr>
          <a:lstStyle/>
          <a:p>
            <a:pPr algn="ctr"/>
            <a:r>
              <a:rPr lang="en-US" sz="4000" dirty="0" smtClean="0">
                <a:solidFill>
                  <a:schemeClr val="bg1"/>
                </a:solidFill>
                <a:latin typeface="AECOM Sans XBold" panose="020B0804020202020204" pitchFamily="34" charset="0"/>
                <a:cs typeface="AECOM Sans XBold" panose="020B0804020202020204" pitchFamily="34" charset="0"/>
              </a:rPr>
              <a:t>Southeastern Summer Nuclear Institute</a:t>
            </a:r>
            <a:endParaRPr lang="en-US" sz="4000" dirty="0">
              <a:solidFill>
                <a:schemeClr val="bg1"/>
              </a:solidFill>
              <a:latin typeface="AECOM Sans XBold" panose="020B0804020202020204" pitchFamily="34" charset="0"/>
              <a:cs typeface="AECOM Sans XBold" panose="020B0804020202020204" pitchFamily="34" charset="0"/>
            </a:endParaRPr>
          </a:p>
        </p:txBody>
      </p:sp>
      <p:sp>
        <p:nvSpPr>
          <p:cNvPr id="3" name="Content Placeholder 2"/>
          <p:cNvSpPr>
            <a:spLocks noGrp="1"/>
          </p:cNvSpPr>
          <p:nvPr>
            <p:ph idx="1"/>
          </p:nvPr>
        </p:nvSpPr>
        <p:spPr>
          <a:xfrm>
            <a:off x="238588" y="3048000"/>
            <a:ext cx="6536926" cy="2514600"/>
          </a:xfrm>
        </p:spPr>
        <p:txBody>
          <a:bodyPr>
            <a:noAutofit/>
          </a:bodyPr>
          <a:lstStyle/>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Inaugural SSNI July 2015 at Plant </a:t>
            </a:r>
            <a:r>
              <a:rPr lang="en-US" sz="1600" dirty="0" err="1"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Vogtle</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 USC-Aiken, and other sites</a:t>
            </a:r>
          </a:p>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Twenty-one </a:t>
            </a:r>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middle and high school teachers from Georgia and South </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Carolina</a:t>
            </a:r>
          </a:p>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Promotes </a:t>
            </a:r>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nuclear education and workforce development in the </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southeast – 3 days</a:t>
            </a:r>
          </a:p>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Partnered with Citizens </a:t>
            </a:r>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for Nuclear Technology Awareness (</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CNTA)</a:t>
            </a:r>
          </a:p>
          <a:p>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D</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irected </a:t>
            </a:r>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to teachers who have an interest in learning or sharing more knowledge about nuclear technology </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applications</a:t>
            </a:r>
          </a:p>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Led by Mel </a:t>
            </a:r>
            <a:r>
              <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rPr>
              <a:t>Buckner (SRNL retiree) and Mike McCracken (Southern Company) </a:t>
            </a:r>
            <a:endPar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endParaRPr>
          </a:p>
          <a:p>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Hands-on and classroom activities, also </a:t>
            </a:r>
            <a:r>
              <a:rPr lang="en-US" sz="1600" dirty="0" err="1"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Vogtle</a:t>
            </a:r>
            <a:r>
              <a:rPr lang="en-US" sz="1600" dirty="0" smtClean="0">
                <a:solidFill>
                  <a:schemeClr val="bg1"/>
                </a:solidFill>
                <a:latin typeface="AECOM Sans" panose="020B0504020202020204" pitchFamily="34" charset="0"/>
                <a:ea typeface="AECOM Sans" panose="020B0504020202020204" pitchFamily="34" charset="0"/>
                <a:cs typeface="AECOM Sans" panose="020B0504020202020204" pitchFamily="34" charset="0"/>
              </a:rPr>
              <a:t> Simulator time (below)</a:t>
            </a:r>
            <a:endParaRPr lang="en-US" sz="1600" dirty="0">
              <a:solidFill>
                <a:schemeClr val="bg1"/>
              </a:solidFill>
              <a:latin typeface="AECOM Sans" panose="020B0504020202020204" pitchFamily="34" charset="0"/>
              <a:ea typeface="AECOM Sans" panose="020B0504020202020204" pitchFamily="34" charset="0"/>
              <a:cs typeface="AECOM Sans" panose="020B0504020202020204" pitchFamily="34" charset="0"/>
            </a:endParaRPr>
          </a:p>
        </p:txBody>
      </p:sp>
      <p:sp>
        <p:nvSpPr>
          <p:cNvPr id="5" name="Slide Number Placeholder 4"/>
          <p:cNvSpPr>
            <a:spLocks noGrp="1"/>
          </p:cNvSpPr>
          <p:nvPr>
            <p:ph type="sldNum" sz="quarter" idx="4294967295"/>
          </p:nvPr>
        </p:nvSpPr>
        <p:spPr>
          <a:xfrm>
            <a:off x="4914900" y="8475141"/>
            <a:ext cx="1600200" cy="486833"/>
          </a:xfrm>
          <a:prstGeom prst="rect">
            <a:avLst/>
          </a:prstGeom>
        </p:spPr>
        <p:txBody>
          <a:bodyPr/>
          <a:lstStyle/>
          <a:p>
            <a:fld id="{C22D6213-B4F1-439D-9082-99F3AE410CF4}" type="slidenum">
              <a:rPr lang="en-US" smtClean="0">
                <a:solidFill>
                  <a:schemeClr val="bg1"/>
                </a:solidFill>
              </a:rPr>
              <a:t>5</a:t>
            </a:fld>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43598"/>
            <a:ext cx="396610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2241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61" y="1125561"/>
            <a:ext cx="5042847" cy="486012"/>
          </a:xfrm>
        </p:spPr>
        <p:txBody>
          <a:bodyPr>
            <a:noAutofit/>
          </a:bodyPr>
          <a:lstStyle/>
          <a:p>
            <a:pPr algn="l"/>
            <a:r>
              <a:rPr lang="en-US" u="sng" dirty="0" smtClean="0">
                <a:solidFill>
                  <a:schemeClr val="bg1"/>
                </a:solidFill>
              </a:rPr>
              <a:t>Topical Conference Sponsorship</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78" y="1600199"/>
            <a:ext cx="5657816" cy="716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554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1295400"/>
            <a:ext cx="6210300" cy="711200"/>
          </a:xfrm>
        </p:spPr>
        <p:txBody>
          <a:bodyPr>
            <a:noAutofit/>
          </a:bodyPr>
          <a:lstStyle/>
          <a:p>
            <a:pPr algn="ctr"/>
            <a:r>
              <a:rPr lang="en-US" sz="3200" u="sng" cap="all" dirty="0" smtClean="0">
                <a:solidFill>
                  <a:schemeClr val="bg1"/>
                </a:solidFill>
                <a:effectLst>
                  <a:outerShdw blurRad="38100" dist="38100" dir="2700000" algn="tl">
                    <a:srgbClr val="000000">
                      <a:alpha val="43137"/>
                    </a:srgbClr>
                  </a:outerShdw>
                </a:effectLst>
              </a:rPr>
              <a:t>Section Management</a:t>
            </a:r>
            <a:endParaRPr lang="en-US" sz="32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90501" y="1981199"/>
            <a:ext cx="6705600" cy="7879080"/>
          </a:xfrm>
          <a:prstGeom prst="rect">
            <a:avLst/>
          </a:prstGeom>
          <a:noFill/>
        </p:spPr>
        <p:txBody>
          <a:bodyPr wrap="square" rtlCol="0">
            <a:spAutoFit/>
          </a:bodyPr>
          <a:lstStyle/>
          <a:p>
            <a:pPr marL="285750" lvl="1" indent="-285750">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Simplifying and Enhancing Efficiency</a:t>
            </a:r>
            <a:r>
              <a:rPr lang="en-US" sz="2300" dirty="0" smtClean="0">
                <a:solidFill>
                  <a:schemeClr val="bg1"/>
                </a:solidFill>
                <a:latin typeface="Arial" panose="020B0604020202020204" pitchFamily="34" charset="0"/>
                <a:cs typeface="Arial" panose="020B0604020202020204" pitchFamily="34" charset="0"/>
              </a:rPr>
              <a:t>:</a:t>
            </a:r>
          </a:p>
          <a:p>
            <a:pPr marL="800100" lvl="2" indent="-342900">
              <a:buFont typeface="Wingdings" panose="05000000000000000000" pitchFamily="2" charset="2"/>
              <a:buChar char="Ø"/>
            </a:pPr>
            <a:r>
              <a:rPr lang="en-US" sz="2300" dirty="0" smtClean="0">
                <a:solidFill>
                  <a:schemeClr val="bg1"/>
                </a:solidFill>
                <a:latin typeface="Arial" panose="020B0604020202020204" pitchFamily="34" charset="0"/>
                <a:cs typeface="Arial" panose="020B0604020202020204" pitchFamily="34" charset="0"/>
              </a:rPr>
              <a:t>Implemented Savannah </a:t>
            </a:r>
            <a:r>
              <a:rPr lang="en-US" sz="2300" dirty="0">
                <a:solidFill>
                  <a:schemeClr val="bg1"/>
                </a:solidFill>
                <a:latin typeface="Arial" panose="020B0604020202020204" pitchFamily="34" charset="0"/>
                <a:cs typeface="Arial" panose="020B0604020202020204" pitchFamily="34" charset="0"/>
              </a:rPr>
              <a:t>River </a:t>
            </a:r>
            <a:r>
              <a:rPr lang="en-US" sz="2300" dirty="0" smtClean="0">
                <a:solidFill>
                  <a:schemeClr val="bg1"/>
                </a:solidFill>
                <a:latin typeface="Arial" panose="020B0604020202020204" pitchFamily="34" charset="0"/>
                <a:cs typeface="Arial" panose="020B0604020202020204" pitchFamily="34" charset="0"/>
              </a:rPr>
              <a:t>Section </a:t>
            </a:r>
            <a:r>
              <a:rPr lang="en-US" sz="2300" dirty="0">
                <a:solidFill>
                  <a:schemeClr val="bg1"/>
                </a:solidFill>
                <a:latin typeface="Arial" panose="020B0604020202020204" pitchFamily="34" charset="0"/>
                <a:cs typeface="Arial" panose="020B0604020202020204" pitchFamily="34" charset="0"/>
              </a:rPr>
              <a:t>spreadsheet </a:t>
            </a:r>
            <a:r>
              <a:rPr lang="en-US" sz="2300" dirty="0" smtClean="0">
                <a:solidFill>
                  <a:schemeClr val="bg1"/>
                </a:solidFill>
                <a:latin typeface="Arial" panose="020B0604020202020204" pitchFamily="34" charset="0"/>
                <a:cs typeface="Arial" panose="020B0604020202020204" pitchFamily="34" charset="0"/>
              </a:rPr>
              <a:t>suggestion</a:t>
            </a:r>
          </a:p>
          <a:p>
            <a:pPr marL="800100" lvl="2" indent="-342900">
              <a:buFont typeface="Wingdings" panose="05000000000000000000" pitchFamily="2" charset="2"/>
              <a:buChar char="Ø"/>
            </a:pPr>
            <a:r>
              <a:rPr lang="en-US" sz="2300" dirty="0" smtClean="0">
                <a:solidFill>
                  <a:schemeClr val="bg1"/>
                </a:solidFill>
                <a:latin typeface="Arial" panose="020B0604020202020204" pitchFamily="34" charset="0"/>
                <a:cs typeface="Arial" panose="020B0604020202020204" pitchFamily="34" charset="0"/>
              </a:rPr>
              <a:t>Simplifies </a:t>
            </a:r>
            <a:r>
              <a:rPr lang="en-US" sz="2300" dirty="0">
                <a:solidFill>
                  <a:schemeClr val="bg1"/>
                </a:solidFill>
                <a:latin typeface="Arial" panose="020B0604020202020204" pitchFamily="34" charset="0"/>
                <a:cs typeface="Arial" panose="020B0604020202020204" pitchFamily="34" charset="0"/>
              </a:rPr>
              <a:t>and </a:t>
            </a:r>
            <a:r>
              <a:rPr lang="en-US" sz="2300" dirty="0" smtClean="0">
                <a:solidFill>
                  <a:schemeClr val="bg1"/>
                </a:solidFill>
                <a:latin typeface="Arial" panose="020B0604020202020204" pitchFamily="34" charset="0"/>
                <a:cs typeface="Arial" panose="020B0604020202020204" pitchFamily="34" charset="0"/>
              </a:rPr>
              <a:t>makes transparent </a:t>
            </a:r>
            <a:r>
              <a:rPr lang="en-US" sz="2300" dirty="0">
                <a:solidFill>
                  <a:schemeClr val="bg1"/>
                </a:solidFill>
                <a:latin typeface="Arial" panose="020B0604020202020204" pitchFamily="34" charset="0"/>
                <a:cs typeface="Arial" panose="020B0604020202020204" pitchFamily="34" charset="0"/>
              </a:rPr>
              <a:t>section activity </a:t>
            </a:r>
            <a:r>
              <a:rPr lang="en-US" sz="2300" dirty="0" smtClean="0">
                <a:solidFill>
                  <a:schemeClr val="bg1"/>
                </a:solidFill>
                <a:latin typeface="Arial" panose="020B0604020202020204" pitchFamily="34" charset="0"/>
                <a:cs typeface="Arial" panose="020B0604020202020204" pitchFamily="34" charset="0"/>
              </a:rPr>
              <a:t>recordkeeping </a:t>
            </a:r>
          </a:p>
          <a:p>
            <a:pPr marL="285750" indent="-285750">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Transitioning Leadership</a:t>
            </a:r>
            <a:r>
              <a:rPr lang="en-US" sz="2300" dirty="0" smtClean="0">
                <a:solidFill>
                  <a:schemeClr val="bg1"/>
                </a:solidFill>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Ø"/>
            </a:pPr>
            <a:r>
              <a:rPr lang="en-US" sz="2300" dirty="0" smtClean="0">
                <a:solidFill>
                  <a:schemeClr val="bg1"/>
                </a:solidFill>
                <a:latin typeface="Arial" panose="020B0604020202020204" pitchFamily="34" charset="0"/>
                <a:cs typeface="Arial" panose="020B0604020202020204" pitchFamily="34" charset="0"/>
              </a:rPr>
              <a:t>Officers </a:t>
            </a:r>
            <a:r>
              <a:rPr lang="en-US" sz="2300" dirty="0">
                <a:solidFill>
                  <a:schemeClr val="bg1"/>
                </a:solidFill>
                <a:latin typeface="Arial" panose="020B0604020202020204" pitchFamily="34" charset="0"/>
                <a:cs typeface="Arial" panose="020B0604020202020204" pitchFamily="34" charset="0"/>
              </a:rPr>
              <a:t>and committee chairs began </a:t>
            </a:r>
            <a:r>
              <a:rPr lang="en-US" sz="2300" dirty="0" smtClean="0">
                <a:solidFill>
                  <a:schemeClr val="bg1"/>
                </a:solidFill>
                <a:latin typeface="Arial" panose="020B0604020202020204" pitchFamily="34" charset="0"/>
                <a:cs typeface="Arial" panose="020B0604020202020204" pitchFamily="34" charset="0"/>
              </a:rPr>
              <a:t>turnover information to describe </a:t>
            </a:r>
            <a:r>
              <a:rPr lang="en-US" sz="2300" dirty="0">
                <a:solidFill>
                  <a:schemeClr val="bg1"/>
                </a:solidFill>
                <a:latin typeface="Arial" panose="020B0604020202020204" pitchFamily="34" charset="0"/>
                <a:cs typeface="Arial" panose="020B0604020202020204" pitchFamily="34" charset="0"/>
              </a:rPr>
              <a:t>their </a:t>
            </a:r>
            <a:r>
              <a:rPr lang="en-US" sz="2300" dirty="0" smtClean="0">
                <a:solidFill>
                  <a:schemeClr val="bg1"/>
                </a:solidFill>
                <a:latin typeface="Arial" panose="020B0604020202020204" pitchFamily="34" charset="0"/>
                <a:cs typeface="Arial" panose="020B0604020202020204" pitchFamily="34" charset="0"/>
              </a:rPr>
              <a:t>function and responsibilities on how they </a:t>
            </a:r>
            <a:r>
              <a:rPr lang="en-US" sz="2300" dirty="0">
                <a:solidFill>
                  <a:schemeClr val="bg1"/>
                </a:solidFill>
                <a:latin typeface="Arial" panose="020B0604020202020204" pitchFamily="34" charset="0"/>
                <a:cs typeface="Arial" panose="020B0604020202020204" pitchFamily="34" charset="0"/>
              </a:rPr>
              <a:t>perform and how they accomplish </a:t>
            </a:r>
            <a:r>
              <a:rPr lang="en-US" sz="2300" dirty="0" smtClean="0">
                <a:solidFill>
                  <a:schemeClr val="bg1"/>
                </a:solidFill>
                <a:latin typeface="Arial" panose="020B0604020202020204" pitchFamily="34" charset="0"/>
                <a:cs typeface="Arial" panose="020B0604020202020204" pitchFamily="34" charset="0"/>
              </a:rPr>
              <a:t>these tasks</a:t>
            </a:r>
          </a:p>
          <a:p>
            <a:pPr marL="800100" lvl="1" indent="-342900">
              <a:buFont typeface="Wingdings" panose="05000000000000000000" pitchFamily="2" charset="2"/>
              <a:buChar char="Ø"/>
            </a:pPr>
            <a:r>
              <a:rPr lang="en-US" sz="2300" dirty="0" smtClean="0">
                <a:solidFill>
                  <a:schemeClr val="bg1"/>
                </a:solidFill>
                <a:latin typeface="Arial" panose="020B0604020202020204" pitchFamily="34" charset="0"/>
                <a:cs typeface="Arial" panose="020B0604020202020204" pitchFamily="34" charset="0"/>
              </a:rPr>
              <a:t>Facilitates </a:t>
            </a:r>
            <a:r>
              <a:rPr lang="en-US" sz="2300" dirty="0">
                <a:solidFill>
                  <a:schemeClr val="bg1"/>
                </a:solidFill>
                <a:latin typeface="Arial" panose="020B0604020202020204" pitchFamily="34" charset="0"/>
                <a:cs typeface="Arial" panose="020B0604020202020204" pitchFamily="34" charset="0"/>
              </a:rPr>
              <a:t>new </a:t>
            </a:r>
            <a:r>
              <a:rPr lang="en-US" sz="2300" dirty="0" smtClean="0">
                <a:solidFill>
                  <a:schemeClr val="bg1"/>
                </a:solidFill>
                <a:latin typeface="Arial" panose="020B0604020202020204" pitchFamily="34" charset="0"/>
                <a:cs typeface="Arial" panose="020B0604020202020204" pitchFamily="34" charset="0"/>
              </a:rPr>
              <a:t>leadership </a:t>
            </a:r>
            <a:r>
              <a:rPr lang="en-US" sz="2300" dirty="0">
                <a:solidFill>
                  <a:schemeClr val="bg1"/>
                </a:solidFill>
                <a:latin typeface="Arial" panose="020B0604020202020204" pitchFamily="34" charset="0"/>
                <a:cs typeface="Arial" panose="020B0604020202020204" pitchFamily="34" charset="0"/>
              </a:rPr>
              <a:t>and quickly bring volunteers </a:t>
            </a:r>
            <a:r>
              <a:rPr lang="en-US" sz="2300" dirty="0" smtClean="0">
                <a:solidFill>
                  <a:schemeClr val="bg1"/>
                </a:solidFill>
                <a:latin typeface="Arial" panose="020B0604020202020204" pitchFamily="34" charset="0"/>
                <a:cs typeface="Arial" panose="020B0604020202020204" pitchFamily="34" charset="0"/>
              </a:rPr>
              <a:t>up-to-speed</a:t>
            </a:r>
          </a:p>
          <a:p>
            <a:pPr marL="285750" indent="-285750">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Reformatting Section Officer and Executive Committee Meetings</a:t>
            </a:r>
            <a:r>
              <a:rPr lang="en-US" sz="2300" dirty="0" smtClean="0">
                <a:solidFill>
                  <a:schemeClr val="bg1"/>
                </a:solidFill>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Ø"/>
            </a:pPr>
            <a:r>
              <a:rPr lang="en-US" sz="2300" dirty="0" smtClean="0">
                <a:solidFill>
                  <a:schemeClr val="bg1"/>
                </a:solidFill>
                <a:latin typeface="Arial" panose="020B0604020202020204" pitchFamily="34" charset="0"/>
                <a:cs typeface="Arial" panose="020B0604020202020204" pitchFamily="34" charset="0"/>
              </a:rPr>
              <a:t>While </a:t>
            </a:r>
            <a:r>
              <a:rPr lang="en-US" sz="2300" dirty="0">
                <a:solidFill>
                  <a:schemeClr val="bg1"/>
                </a:solidFill>
                <a:latin typeface="Arial" panose="020B0604020202020204" pitchFamily="34" charset="0"/>
                <a:cs typeface="Arial" panose="020B0604020202020204" pitchFamily="34" charset="0"/>
              </a:rPr>
              <a:t>m</a:t>
            </a:r>
            <a:r>
              <a:rPr lang="en-US" sz="2300" dirty="0" smtClean="0">
                <a:solidFill>
                  <a:schemeClr val="bg1"/>
                </a:solidFill>
                <a:latin typeface="Arial" panose="020B0604020202020204" pitchFamily="34" charset="0"/>
                <a:cs typeface="Arial" panose="020B0604020202020204" pitchFamily="34" charset="0"/>
              </a:rPr>
              <a:t>ost </a:t>
            </a:r>
            <a:r>
              <a:rPr lang="en-US" sz="2300" dirty="0">
                <a:solidFill>
                  <a:schemeClr val="bg1"/>
                </a:solidFill>
                <a:latin typeface="Arial" panose="020B0604020202020204" pitchFamily="34" charset="0"/>
                <a:cs typeface="Arial" panose="020B0604020202020204" pitchFamily="34" charset="0"/>
              </a:rPr>
              <a:t>are </a:t>
            </a:r>
            <a:r>
              <a:rPr lang="en-US" sz="2300" dirty="0" smtClean="0">
                <a:solidFill>
                  <a:schemeClr val="bg1"/>
                </a:solidFill>
                <a:latin typeface="Arial" panose="020B0604020202020204" pitchFamily="34" charset="0"/>
                <a:cs typeface="Arial" panose="020B0604020202020204" pitchFamily="34" charset="0"/>
              </a:rPr>
              <a:t>in-person, occasional meetings held via teleconference call</a:t>
            </a:r>
          </a:p>
          <a:p>
            <a:pPr marL="285750" indent="-285750">
              <a:buFont typeface="Arial" panose="020B0604020202020204" pitchFamily="34" charset="0"/>
              <a:buChar char="•"/>
            </a:pPr>
            <a:r>
              <a:rPr lang="en-US" sz="2300" b="1" dirty="0" smtClean="0">
                <a:solidFill>
                  <a:schemeClr val="bg1"/>
                </a:solidFill>
                <a:latin typeface="Arial" panose="020B0604020202020204" pitchFamily="34" charset="0"/>
                <a:cs typeface="Arial" panose="020B0604020202020204" pitchFamily="34" charset="0"/>
              </a:rPr>
              <a:t>Questions?</a:t>
            </a:r>
          </a:p>
          <a:p>
            <a:pPr marL="285750" indent="-285750">
              <a:buFont typeface="Arial" panose="020B0604020202020204" pitchFamily="34" charset="0"/>
              <a:buChar char="•"/>
            </a:pPr>
            <a:endParaRPr lang="en-US" sz="23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smtClean="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4914900" y="8475141"/>
            <a:ext cx="1600200" cy="486833"/>
          </a:xfrm>
          <a:prstGeom prst="rect">
            <a:avLst/>
          </a:prstGeom>
        </p:spPr>
        <p:txBody>
          <a:bodyPr/>
          <a:lstStyle/>
          <a:p>
            <a:fld id="{C22D6213-B4F1-439D-9082-99F3AE410CF4}" type="slidenum">
              <a:rPr lang="en-US" smtClean="0">
                <a:solidFill>
                  <a:schemeClr val="bg1"/>
                </a:solidFill>
              </a:rPr>
              <a:t>7</a:t>
            </a:fld>
            <a:endParaRPr lang="en-US">
              <a:solidFill>
                <a:schemeClr val="bg1"/>
              </a:solidFill>
            </a:endParaRPr>
          </a:p>
        </p:txBody>
      </p:sp>
    </p:spTree>
    <p:extLst>
      <p:ext uri="{BB962C8B-B14F-4D97-AF65-F5344CB8AC3E}">
        <p14:creationId xmlns:p14="http://schemas.microsoft.com/office/powerpoint/2010/main" val="31371775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2" y="1600200"/>
            <a:ext cx="6611974" cy="744968"/>
          </a:xfrm>
        </p:spPr>
        <p:txBody>
          <a:bodyPr>
            <a:noAutofit/>
          </a:bodyPr>
          <a:lstStyle/>
          <a:p>
            <a:pPr algn="ctr"/>
            <a:r>
              <a:rPr lang="en-US" dirty="0" smtClean="0">
                <a:solidFill>
                  <a:schemeClr val="bg1"/>
                </a:solidFill>
              </a:rPr>
              <a:t> </a:t>
            </a:r>
            <a:r>
              <a:rPr lang="en-US" b="1" dirty="0" smtClean="0">
                <a:solidFill>
                  <a:schemeClr val="bg1"/>
                </a:solidFill>
              </a:rPr>
              <a:t>2015-2016 ANS Savannah River</a:t>
            </a:r>
            <a:br>
              <a:rPr lang="en-US" b="1" dirty="0" smtClean="0">
                <a:solidFill>
                  <a:schemeClr val="bg1"/>
                </a:solidFill>
              </a:rPr>
            </a:br>
            <a:r>
              <a:rPr lang="en-US" b="1" dirty="0" smtClean="0">
                <a:solidFill>
                  <a:schemeClr val="bg1"/>
                </a:solidFill>
              </a:rPr>
              <a:t>Section Officers, Executive Committee, &amp; Liaisons</a:t>
            </a:r>
            <a:endParaRPr lang="en-US" b="1" dirty="0">
              <a:solidFill>
                <a:schemeClr val="bg1"/>
              </a:solidFill>
            </a:endParaRPr>
          </a:p>
        </p:txBody>
      </p:sp>
      <p:grpSp>
        <p:nvGrpSpPr>
          <p:cNvPr id="37" name="Group 36"/>
          <p:cNvGrpSpPr/>
          <p:nvPr/>
        </p:nvGrpSpPr>
        <p:grpSpPr>
          <a:xfrm>
            <a:off x="4670707" y="4995700"/>
            <a:ext cx="2250724" cy="848085"/>
            <a:chOff x="3361414" y="2987459"/>
            <a:chExt cx="3720267" cy="108422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0298" b="11368"/>
            <a:stretch/>
          </p:blipFill>
          <p:spPr>
            <a:xfrm>
              <a:off x="3361414" y="2987459"/>
              <a:ext cx="1199998" cy="1084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4584557" y="3155770"/>
              <a:ext cx="2497124" cy="747596"/>
            </a:xfrm>
            <a:prstGeom prst="rect">
              <a:avLst/>
            </a:prstGeom>
            <a:noFill/>
          </p:spPr>
          <p:txBody>
            <a:bodyPr wrap="none" rtlCol="0">
              <a:spAutoFit/>
            </a:bodyPr>
            <a:lstStyle/>
            <a:p>
              <a:r>
                <a:rPr lang="en-US" sz="1600" b="1" dirty="0" smtClean="0">
                  <a:solidFill>
                    <a:schemeClr val="bg1"/>
                  </a:solidFill>
                </a:rPr>
                <a:t>Mel Buckner</a:t>
              </a:r>
              <a:endParaRPr lang="en-US" sz="1600" b="1" i="1" dirty="0" smtClean="0">
                <a:solidFill>
                  <a:schemeClr val="bg1"/>
                </a:solidFill>
              </a:endParaRPr>
            </a:p>
            <a:p>
              <a:r>
                <a:rPr lang="en-US" sz="1600" b="1" i="1" dirty="0" smtClean="0">
                  <a:solidFill>
                    <a:schemeClr val="bg1"/>
                  </a:solidFill>
                </a:rPr>
                <a:t>Retirees Liaison</a:t>
              </a:r>
              <a:endParaRPr lang="en-US" sz="1600" b="1" i="1" dirty="0">
                <a:solidFill>
                  <a:schemeClr val="bg1"/>
                </a:solidFill>
              </a:endParaRPr>
            </a:p>
          </p:txBody>
        </p:sp>
      </p:grpSp>
      <p:grpSp>
        <p:nvGrpSpPr>
          <p:cNvPr id="33" name="Group 32"/>
          <p:cNvGrpSpPr/>
          <p:nvPr/>
        </p:nvGrpSpPr>
        <p:grpSpPr>
          <a:xfrm>
            <a:off x="4501325" y="7141354"/>
            <a:ext cx="2034746" cy="991326"/>
            <a:chOff x="472514" y="1679027"/>
            <a:chExt cx="2932557" cy="1267344"/>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2514" y="1679027"/>
              <a:ext cx="1130645" cy="1114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1588704" y="1883997"/>
              <a:ext cx="1816367" cy="1062374"/>
            </a:xfrm>
            <a:prstGeom prst="rect">
              <a:avLst/>
            </a:prstGeom>
            <a:noFill/>
          </p:spPr>
          <p:txBody>
            <a:bodyPr wrap="none" rtlCol="0">
              <a:spAutoFit/>
            </a:bodyPr>
            <a:lstStyle/>
            <a:p>
              <a:r>
                <a:rPr lang="en-US" sz="1600" b="1" dirty="0" smtClean="0">
                  <a:solidFill>
                    <a:schemeClr val="bg1"/>
                  </a:solidFill>
                </a:rPr>
                <a:t>Tinh Tran</a:t>
              </a:r>
            </a:p>
            <a:p>
              <a:r>
                <a:rPr lang="en-US" sz="1600" b="1" i="1" dirty="0" smtClean="0">
                  <a:solidFill>
                    <a:schemeClr val="bg1"/>
                  </a:solidFill>
                </a:rPr>
                <a:t>Membership</a:t>
              </a:r>
            </a:p>
            <a:p>
              <a:endParaRPr lang="en-US" sz="1600" b="1" i="1" dirty="0">
                <a:solidFill>
                  <a:schemeClr val="bg1"/>
                </a:solidFill>
              </a:endParaRPr>
            </a:p>
          </p:txBody>
        </p:sp>
      </p:grpSp>
      <p:sp>
        <p:nvSpPr>
          <p:cNvPr id="10" name="TextBox 9"/>
          <p:cNvSpPr txBox="1"/>
          <p:nvPr/>
        </p:nvSpPr>
        <p:spPr>
          <a:xfrm>
            <a:off x="2203893" y="2866696"/>
            <a:ext cx="1334997" cy="584775"/>
          </a:xfrm>
          <a:prstGeom prst="rect">
            <a:avLst/>
          </a:prstGeom>
          <a:noFill/>
        </p:spPr>
        <p:txBody>
          <a:bodyPr wrap="square" rtlCol="0">
            <a:spAutoFit/>
          </a:bodyPr>
          <a:lstStyle/>
          <a:p>
            <a:r>
              <a:rPr lang="en-US" sz="1600" b="1" dirty="0" smtClean="0">
                <a:solidFill>
                  <a:schemeClr val="bg1"/>
                </a:solidFill>
              </a:rPr>
              <a:t>Chuan Fu-Wu</a:t>
            </a:r>
          </a:p>
          <a:p>
            <a:r>
              <a:rPr lang="en-US" sz="1600" b="1" i="1" dirty="0" smtClean="0">
                <a:solidFill>
                  <a:schemeClr val="bg1"/>
                </a:solidFill>
              </a:rPr>
              <a:t>Chair</a:t>
            </a:r>
          </a:p>
        </p:txBody>
      </p:sp>
      <p:grpSp>
        <p:nvGrpSpPr>
          <p:cNvPr id="35" name="Group 34"/>
          <p:cNvGrpSpPr/>
          <p:nvPr/>
        </p:nvGrpSpPr>
        <p:grpSpPr>
          <a:xfrm>
            <a:off x="2280093" y="5019652"/>
            <a:ext cx="2356412" cy="836509"/>
            <a:chOff x="440900" y="5523157"/>
            <a:chExt cx="3381161" cy="1069420"/>
          </a:xfrm>
        </p:grpSpPr>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40900" y="5523157"/>
              <a:ext cx="1146772" cy="1069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514588" y="5821018"/>
              <a:ext cx="2307473" cy="747595"/>
            </a:xfrm>
            <a:prstGeom prst="rect">
              <a:avLst/>
            </a:prstGeom>
            <a:noFill/>
          </p:spPr>
          <p:txBody>
            <a:bodyPr wrap="none" rtlCol="0">
              <a:spAutoFit/>
            </a:bodyPr>
            <a:lstStyle/>
            <a:p>
              <a:r>
                <a:rPr lang="en-US" sz="1600" b="1" dirty="0" smtClean="0">
                  <a:solidFill>
                    <a:schemeClr val="bg1"/>
                  </a:solidFill>
                </a:rPr>
                <a:t>Phil </a:t>
              </a:r>
              <a:r>
                <a:rPr lang="en-US" sz="1600" b="1" dirty="0" err="1" smtClean="0">
                  <a:solidFill>
                    <a:schemeClr val="bg1"/>
                  </a:solidFill>
                </a:rPr>
                <a:t>Cupp</a:t>
              </a:r>
              <a:endParaRPr lang="en-US" sz="1600" b="1" dirty="0" smtClean="0">
                <a:solidFill>
                  <a:schemeClr val="bg1"/>
                </a:solidFill>
              </a:endParaRPr>
            </a:p>
            <a:p>
              <a:r>
                <a:rPr lang="en-US" sz="1600" b="1" i="1" dirty="0" smtClean="0">
                  <a:solidFill>
                    <a:schemeClr val="bg1"/>
                  </a:solidFill>
                </a:rPr>
                <a:t>Communications</a:t>
              </a:r>
              <a:endParaRPr lang="en-US" sz="1600" b="1" i="1" dirty="0">
                <a:solidFill>
                  <a:schemeClr val="bg1"/>
                </a:solidFill>
              </a:endParaRPr>
            </a:p>
          </p:txBody>
        </p:sp>
      </p:grpSp>
      <p:grpSp>
        <p:nvGrpSpPr>
          <p:cNvPr id="41" name="Group 40"/>
          <p:cNvGrpSpPr/>
          <p:nvPr/>
        </p:nvGrpSpPr>
        <p:grpSpPr>
          <a:xfrm>
            <a:off x="2524755" y="7245086"/>
            <a:ext cx="1851983" cy="836509"/>
            <a:chOff x="9455841" y="2675103"/>
            <a:chExt cx="2654232" cy="1069420"/>
          </a:xfrm>
        </p:grpSpPr>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b="15191"/>
            <a:stretch/>
          </p:blipFill>
          <p:spPr>
            <a:xfrm>
              <a:off x="9455841" y="2675103"/>
              <a:ext cx="996150" cy="1069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10435268" y="2754370"/>
              <a:ext cx="1674805" cy="747595"/>
            </a:xfrm>
            <a:prstGeom prst="rect">
              <a:avLst/>
            </a:prstGeom>
            <a:noFill/>
          </p:spPr>
          <p:txBody>
            <a:bodyPr wrap="none" rtlCol="0">
              <a:spAutoFit/>
            </a:bodyPr>
            <a:lstStyle/>
            <a:p>
              <a:r>
                <a:rPr lang="en-US" sz="1600" b="1" dirty="0" smtClean="0">
                  <a:solidFill>
                    <a:schemeClr val="bg1"/>
                  </a:solidFill>
                </a:rPr>
                <a:t>TJ Corder</a:t>
              </a:r>
            </a:p>
            <a:p>
              <a:r>
                <a:rPr lang="en-US" sz="1600" b="1" i="1" dirty="0" smtClean="0">
                  <a:solidFill>
                    <a:schemeClr val="bg1"/>
                  </a:solidFill>
                </a:rPr>
                <a:t>(Past Chair)</a:t>
              </a:r>
              <a:endParaRPr lang="en-US" sz="1600" b="1" i="1" dirty="0">
                <a:solidFill>
                  <a:schemeClr val="bg1"/>
                </a:solidFill>
              </a:endParaRPr>
            </a:p>
          </p:txBody>
        </p:sp>
      </p:grpSp>
      <p:grpSp>
        <p:nvGrpSpPr>
          <p:cNvPr id="38" name="Group 37"/>
          <p:cNvGrpSpPr/>
          <p:nvPr/>
        </p:nvGrpSpPr>
        <p:grpSpPr>
          <a:xfrm>
            <a:off x="418700" y="4929909"/>
            <a:ext cx="1537316" cy="1024350"/>
            <a:chOff x="383258" y="-864549"/>
            <a:chExt cx="3185949" cy="1309564"/>
          </a:xfrm>
        </p:grpSpPr>
        <p:pic>
          <p:nvPicPr>
            <p:cNvPr id="1026"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16382" t="16255" r="9684" b="-14656"/>
            <a:stretch/>
          </p:blipFill>
          <p:spPr bwMode="auto">
            <a:xfrm>
              <a:off x="383258" y="-864549"/>
              <a:ext cx="1158815" cy="1309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542074" y="-382013"/>
              <a:ext cx="2027133" cy="747596"/>
            </a:xfrm>
            <a:prstGeom prst="rect">
              <a:avLst/>
            </a:prstGeom>
            <a:noFill/>
          </p:spPr>
          <p:txBody>
            <a:bodyPr wrap="none" rtlCol="0">
              <a:spAutoFit/>
            </a:bodyPr>
            <a:lstStyle/>
            <a:p>
              <a:r>
                <a:rPr lang="en-US" sz="1600" b="1" dirty="0" smtClean="0">
                  <a:solidFill>
                    <a:schemeClr val="bg1"/>
                  </a:solidFill>
                </a:rPr>
                <a:t>Bob </a:t>
              </a:r>
              <a:r>
                <a:rPr lang="en-US" sz="1600" b="1" dirty="0" err="1" smtClean="0">
                  <a:solidFill>
                    <a:schemeClr val="bg1"/>
                  </a:solidFill>
                </a:rPr>
                <a:t>Eble</a:t>
              </a:r>
              <a:endParaRPr lang="en-US" sz="1600" b="1" dirty="0" smtClean="0">
                <a:solidFill>
                  <a:schemeClr val="bg1"/>
                </a:solidFill>
              </a:endParaRPr>
            </a:p>
            <a:p>
              <a:r>
                <a:rPr lang="en-US" sz="1600" b="1" i="1" dirty="0" smtClean="0">
                  <a:solidFill>
                    <a:schemeClr val="bg1"/>
                  </a:solidFill>
                </a:rPr>
                <a:t>Outreach</a:t>
              </a:r>
              <a:endParaRPr lang="en-US" sz="1600" b="1" i="1" dirty="0">
                <a:solidFill>
                  <a:schemeClr val="bg1"/>
                </a:solidFill>
              </a:endParaRPr>
            </a:p>
          </p:txBody>
        </p:sp>
      </p:grpSp>
      <p:sp>
        <p:nvSpPr>
          <p:cNvPr id="32" name="TextBox 31"/>
          <p:cNvSpPr txBox="1"/>
          <p:nvPr/>
        </p:nvSpPr>
        <p:spPr>
          <a:xfrm>
            <a:off x="5484795" y="6266577"/>
            <a:ext cx="1276311" cy="584775"/>
          </a:xfrm>
          <a:prstGeom prst="rect">
            <a:avLst/>
          </a:prstGeom>
          <a:noFill/>
        </p:spPr>
        <p:txBody>
          <a:bodyPr wrap="none" rtlCol="0">
            <a:spAutoFit/>
          </a:bodyPr>
          <a:lstStyle/>
          <a:p>
            <a:r>
              <a:rPr lang="en-US" sz="1600" b="1" dirty="0" smtClean="0">
                <a:solidFill>
                  <a:schemeClr val="bg1"/>
                </a:solidFill>
              </a:rPr>
              <a:t>Kevin O’Kula</a:t>
            </a:r>
          </a:p>
          <a:p>
            <a:r>
              <a:rPr lang="en-US" sz="1600" b="1" i="1" dirty="0" smtClean="0">
                <a:solidFill>
                  <a:schemeClr val="bg1"/>
                </a:solidFill>
              </a:rPr>
              <a:t>Program</a:t>
            </a:r>
          </a:p>
        </p:txBody>
      </p:sp>
      <p:sp>
        <p:nvSpPr>
          <p:cNvPr id="50" name="TextBox 49"/>
          <p:cNvSpPr txBox="1"/>
          <p:nvPr/>
        </p:nvSpPr>
        <p:spPr>
          <a:xfrm>
            <a:off x="5334862" y="3876162"/>
            <a:ext cx="1142138" cy="830997"/>
          </a:xfrm>
          <a:prstGeom prst="rect">
            <a:avLst/>
          </a:prstGeom>
          <a:noFill/>
        </p:spPr>
        <p:txBody>
          <a:bodyPr wrap="square" rtlCol="0">
            <a:spAutoFit/>
          </a:bodyPr>
          <a:lstStyle/>
          <a:p>
            <a:r>
              <a:rPr lang="en-US" sz="1600" b="1" dirty="0" smtClean="0">
                <a:solidFill>
                  <a:schemeClr val="bg1"/>
                </a:solidFill>
              </a:rPr>
              <a:t>Dan Thomas</a:t>
            </a:r>
          </a:p>
          <a:p>
            <a:r>
              <a:rPr lang="en-US" sz="1600" b="1" i="1" dirty="0" smtClean="0">
                <a:solidFill>
                  <a:schemeClr val="bg1"/>
                </a:solidFill>
              </a:rPr>
              <a:t>Treasurer</a:t>
            </a:r>
            <a:endParaRPr lang="en-US" sz="1600" b="1" i="1" dirty="0">
              <a:solidFill>
                <a:schemeClr val="bg1"/>
              </a:solidFill>
            </a:endParaRPr>
          </a:p>
        </p:txBody>
      </p:sp>
      <p:sp>
        <p:nvSpPr>
          <p:cNvPr id="52" name="TextBox 51"/>
          <p:cNvSpPr txBox="1"/>
          <p:nvPr/>
        </p:nvSpPr>
        <p:spPr>
          <a:xfrm>
            <a:off x="3095183" y="6171328"/>
            <a:ext cx="1523046" cy="584775"/>
          </a:xfrm>
          <a:prstGeom prst="rect">
            <a:avLst/>
          </a:prstGeom>
          <a:noFill/>
        </p:spPr>
        <p:txBody>
          <a:bodyPr wrap="none" rtlCol="0">
            <a:spAutoFit/>
          </a:bodyPr>
          <a:lstStyle/>
          <a:p>
            <a:r>
              <a:rPr lang="en-US" sz="1600" b="1" dirty="0" smtClean="0">
                <a:solidFill>
                  <a:schemeClr val="bg1"/>
                </a:solidFill>
              </a:rPr>
              <a:t>Mary Mewborn</a:t>
            </a:r>
          </a:p>
          <a:p>
            <a:r>
              <a:rPr lang="en-US" sz="1600" b="1" i="1" dirty="0" smtClean="0">
                <a:solidFill>
                  <a:schemeClr val="bg1"/>
                </a:solidFill>
              </a:rPr>
              <a:t>NAYGN Liaison</a:t>
            </a:r>
            <a:endParaRPr lang="en-US" sz="1600" b="1" i="1" dirty="0">
              <a:solidFill>
                <a:schemeClr val="bg1"/>
              </a:solidFill>
            </a:endParaRPr>
          </a:p>
        </p:txBody>
      </p:sp>
      <p:pic>
        <p:nvPicPr>
          <p:cNvPr id="512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777" t="7981" r="13073"/>
          <a:stretch/>
        </p:blipFill>
        <p:spPr bwMode="auto">
          <a:xfrm>
            <a:off x="4670707" y="6085425"/>
            <a:ext cx="705387" cy="84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4459879" y="2905566"/>
            <a:ext cx="1671583" cy="584775"/>
          </a:xfrm>
          <a:prstGeom prst="rect">
            <a:avLst/>
          </a:prstGeom>
          <a:noFill/>
        </p:spPr>
        <p:txBody>
          <a:bodyPr wrap="square" rtlCol="0">
            <a:spAutoFit/>
          </a:bodyPr>
          <a:lstStyle/>
          <a:p>
            <a:r>
              <a:rPr lang="en-US" sz="1600" b="1" dirty="0" smtClean="0">
                <a:solidFill>
                  <a:schemeClr val="bg1"/>
                </a:solidFill>
              </a:rPr>
              <a:t>Karen </a:t>
            </a:r>
            <a:r>
              <a:rPr lang="en-US" sz="1600" b="1" dirty="0" err="1" smtClean="0">
                <a:solidFill>
                  <a:schemeClr val="bg1"/>
                </a:solidFill>
              </a:rPr>
              <a:t>Babkowski</a:t>
            </a:r>
            <a:endParaRPr lang="en-US" sz="1600" b="1" dirty="0" smtClean="0">
              <a:solidFill>
                <a:schemeClr val="bg1"/>
              </a:solidFill>
            </a:endParaRPr>
          </a:p>
          <a:p>
            <a:r>
              <a:rPr lang="en-US" sz="1600" b="1" i="1" dirty="0" smtClean="0">
                <a:solidFill>
                  <a:schemeClr val="bg1"/>
                </a:solidFill>
              </a:rPr>
              <a:t>Vice Chair</a:t>
            </a:r>
          </a:p>
        </p:txBody>
      </p:sp>
      <p:pic>
        <p:nvPicPr>
          <p:cNvPr id="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567" y="7260760"/>
            <a:ext cx="678154" cy="76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972357" y="7242443"/>
            <a:ext cx="1561838" cy="830997"/>
          </a:xfrm>
          <a:prstGeom prst="rect">
            <a:avLst/>
          </a:prstGeom>
          <a:noFill/>
        </p:spPr>
        <p:txBody>
          <a:bodyPr wrap="none" rtlCol="0">
            <a:spAutoFit/>
          </a:bodyPr>
          <a:lstStyle/>
          <a:p>
            <a:r>
              <a:rPr lang="en-US" sz="1600" b="1" dirty="0" smtClean="0">
                <a:solidFill>
                  <a:schemeClr val="bg1"/>
                </a:solidFill>
              </a:rPr>
              <a:t>Diane Shelton</a:t>
            </a:r>
          </a:p>
          <a:p>
            <a:r>
              <a:rPr lang="en-US" sz="1600" b="1" i="1" dirty="0" smtClean="0">
                <a:solidFill>
                  <a:schemeClr val="bg1"/>
                </a:solidFill>
              </a:rPr>
              <a:t>Administrator &amp;</a:t>
            </a:r>
          </a:p>
          <a:p>
            <a:r>
              <a:rPr lang="en-US" sz="1600" b="1" i="1" dirty="0" smtClean="0">
                <a:solidFill>
                  <a:schemeClr val="bg1"/>
                </a:solidFill>
              </a:rPr>
              <a:t>Registration</a:t>
            </a:r>
          </a:p>
        </p:txBody>
      </p:sp>
      <p:pic>
        <p:nvPicPr>
          <p:cNvPr id="1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6314" r="49931" b="50000"/>
          <a:stretch/>
        </p:blipFill>
        <p:spPr bwMode="auto">
          <a:xfrm>
            <a:off x="4656707" y="3792943"/>
            <a:ext cx="621356" cy="90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descr="C:\Users\Owner\Pictures\Aiken.jpg"/>
          <p:cNvPicPr/>
          <p:nvPr/>
        </p:nvPicPr>
        <p:blipFill rotWithShape="1">
          <a:blip r:embed="rId13" cstate="print"/>
          <a:srcRect l="35024" t="6620" r="20421" b="29017"/>
          <a:stretch/>
        </p:blipFill>
        <p:spPr bwMode="auto">
          <a:xfrm>
            <a:off x="1557409" y="2755667"/>
            <a:ext cx="658592" cy="1037276"/>
          </a:xfrm>
          <a:prstGeom prst="rect">
            <a:avLst/>
          </a:prstGeom>
          <a:noFill/>
          <a:ln w="9525">
            <a:noFill/>
            <a:miter lim="800000"/>
            <a:headEnd/>
            <a:tailEnd/>
          </a:ln>
        </p:spPr>
      </p:pic>
      <p:pic>
        <p:nvPicPr>
          <p:cNvPr id="59" name="Picture 58"/>
          <p:cNvPicPr/>
          <p:nvPr/>
        </p:nvPicPr>
        <p:blipFill rotWithShape="1">
          <a:blip r:embed="rId14" cstate="print">
            <a:extLst>
              <a:ext uri="{28A0092B-C50C-407E-A947-70E740481C1C}">
                <a14:useLocalDpi xmlns:a14="http://schemas.microsoft.com/office/drawing/2010/main" val="0"/>
              </a:ext>
            </a:extLst>
          </a:blip>
          <a:srcRect l="29368" t="30017" r="60780" b="48197"/>
          <a:stretch/>
        </p:blipFill>
        <p:spPr bwMode="auto">
          <a:xfrm>
            <a:off x="2579182" y="6085425"/>
            <a:ext cx="586204" cy="859223"/>
          </a:xfrm>
          <a:prstGeom prst="rect">
            <a:avLst/>
          </a:prstGeom>
          <a:ln>
            <a:noFill/>
          </a:ln>
          <a:extLst>
            <a:ext uri="{53640926-AAD7-44D8-BBD7-CCE9431645EC}">
              <a14:shadowObscured xmlns:a14="http://schemas.microsoft.com/office/drawing/2010/main"/>
            </a:ext>
          </a:extLst>
        </p:spPr>
      </p:pic>
      <p:sp>
        <p:nvSpPr>
          <p:cNvPr id="36" name="TextBox 35"/>
          <p:cNvSpPr txBox="1"/>
          <p:nvPr/>
        </p:nvSpPr>
        <p:spPr>
          <a:xfrm>
            <a:off x="1135979" y="4110448"/>
            <a:ext cx="1195302" cy="553998"/>
          </a:xfrm>
          <a:prstGeom prst="rect">
            <a:avLst/>
          </a:prstGeom>
          <a:noFill/>
        </p:spPr>
        <p:txBody>
          <a:bodyPr wrap="square" rtlCol="0">
            <a:spAutoFit/>
          </a:bodyPr>
          <a:lstStyle/>
          <a:p>
            <a:r>
              <a:rPr lang="en-US" sz="1500" b="1" dirty="0" smtClean="0">
                <a:solidFill>
                  <a:schemeClr val="bg1"/>
                </a:solidFill>
              </a:rPr>
              <a:t>Tracy Stover</a:t>
            </a:r>
          </a:p>
          <a:p>
            <a:r>
              <a:rPr lang="en-US" sz="1500" b="1" i="1" dirty="0" smtClean="0">
                <a:solidFill>
                  <a:schemeClr val="bg1"/>
                </a:solidFill>
              </a:rPr>
              <a:t>Secretary</a:t>
            </a:r>
            <a:endParaRPr lang="en-US" sz="1500" b="1" i="1" dirty="0">
              <a:solidFill>
                <a:schemeClr val="bg1"/>
              </a:solidFill>
            </a:endParaRPr>
          </a:p>
        </p:txBody>
      </p:sp>
      <p:sp>
        <p:nvSpPr>
          <p:cNvPr id="39" name="TextBox 38"/>
          <p:cNvSpPr txBox="1"/>
          <p:nvPr/>
        </p:nvSpPr>
        <p:spPr>
          <a:xfrm>
            <a:off x="3042019" y="4122664"/>
            <a:ext cx="1459306" cy="584775"/>
          </a:xfrm>
          <a:prstGeom prst="rect">
            <a:avLst/>
          </a:prstGeom>
          <a:noFill/>
        </p:spPr>
        <p:txBody>
          <a:bodyPr wrap="square" rtlCol="0">
            <a:spAutoFit/>
          </a:bodyPr>
          <a:lstStyle/>
          <a:p>
            <a:r>
              <a:rPr lang="en-US" sz="1600" b="1" dirty="0" smtClean="0">
                <a:solidFill>
                  <a:schemeClr val="bg1"/>
                </a:solidFill>
              </a:rPr>
              <a:t>Tim McKinsey</a:t>
            </a:r>
          </a:p>
          <a:p>
            <a:r>
              <a:rPr lang="en-US" sz="1600" b="1" i="1" dirty="0" smtClean="0">
                <a:solidFill>
                  <a:schemeClr val="bg1"/>
                </a:solidFill>
              </a:rPr>
              <a:t>Arrangements</a:t>
            </a:r>
            <a:endParaRPr lang="en-US" sz="1600" b="1" i="1" dirty="0">
              <a:solidFill>
                <a:schemeClr val="bg1"/>
              </a:solidFill>
            </a:endParaRPr>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770" y="6085425"/>
            <a:ext cx="590587" cy="908735"/>
          </a:xfrm>
          <a:prstGeom prst="rect">
            <a:avLst/>
          </a:prstGeom>
        </p:spPr>
      </p:pic>
      <p:sp>
        <p:nvSpPr>
          <p:cNvPr id="40" name="TextBox 39"/>
          <p:cNvSpPr txBox="1"/>
          <p:nvPr/>
        </p:nvSpPr>
        <p:spPr>
          <a:xfrm>
            <a:off x="1050481" y="6136850"/>
            <a:ext cx="1366298" cy="584775"/>
          </a:xfrm>
          <a:prstGeom prst="rect">
            <a:avLst/>
          </a:prstGeom>
          <a:noFill/>
        </p:spPr>
        <p:txBody>
          <a:bodyPr wrap="square" rtlCol="0">
            <a:spAutoFit/>
          </a:bodyPr>
          <a:lstStyle/>
          <a:p>
            <a:r>
              <a:rPr lang="en-US" sz="1600" b="1" dirty="0" smtClean="0">
                <a:solidFill>
                  <a:schemeClr val="bg1"/>
                </a:solidFill>
              </a:rPr>
              <a:t>Jeff Brault</a:t>
            </a:r>
          </a:p>
          <a:p>
            <a:r>
              <a:rPr lang="en-US" sz="1600" b="1" i="1" dirty="0" smtClean="0">
                <a:solidFill>
                  <a:schemeClr val="bg1"/>
                </a:solidFill>
              </a:rPr>
              <a:t>CNTA Liaison</a:t>
            </a:r>
            <a:endParaRPr lang="en-US" sz="1600" b="1" i="1" dirty="0">
              <a:solidFill>
                <a:schemeClr val="bg1"/>
              </a:solidFill>
            </a:endParaRPr>
          </a:p>
        </p:txBody>
      </p:sp>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l="24456" t="14226" r="29139" b="5399"/>
          <a:stretch/>
        </p:blipFill>
        <p:spPr>
          <a:xfrm>
            <a:off x="2416779" y="3873971"/>
            <a:ext cx="671657" cy="1026952"/>
          </a:xfrm>
          <a:prstGeom prst="rect">
            <a:avLst/>
          </a:prstGeom>
        </p:spPr>
      </p:pic>
      <p:pic>
        <p:nvPicPr>
          <p:cNvPr id="42" name="Picture 41"/>
          <p:cNvPicPr>
            <a:picLocks noChangeAspect="1"/>
          </p:cNvPicPr>
          <p:nvPr/>
        </p:nvPicPr>
        <p:blipFill rotWithShape="1">
          <a:blip r:embed="rId17" cstate="print">
            <a:extLst>
              <a:ext uri="{28A0092B-C50C-407E-A947-70E740481C1C}">
                <a14:useLocalDpi xmlns:a14="http://schemas.microsoft.com/office/drawing/2010/main" val="0"/>
              </a:ext>
            </a:extLst>
          </a:blip>
          <a:srcRect l="18644" r="14875"/>
          <a:stretch/>
        </p:blipFill>
        <p:spPr>
          <a:xfrm>
            <a:off x="407297" y="3792943"/>
            <a:ext cx="674065" cy="1013912"/>
          </a:xfrm>
          <a:prstGeom prst="rect">
            <a:avLst/>
          </a:prstGeom>
        </p:spPr>
      </p:pic>
      <p:pic>
        <p:nvPicPr>
          <p:cNvPr id="43" name="Picture 42"/>
          <p:cNvPicPr/>
          <p:nvPr/>
        </p:nvPicPr>
        <p:blipFill rotWithShape="1">
          <a:blip r:embed="rId18" cstate="print">
            <a:extLst>
              <a:ext uri="{28A0092B-C50C-407E-A947-70E740481C1C}">
                <a14:useLocalDpi xmlns:a14="http://schemas.microsoft.com/office/drawing/2010/main" val="0"/>
              </a:ext>
            </a:extLst>
          </a:blip>
          <a:srcRect l="64591" t="29152" r="24457" b="45701"/>
          <a:stretch/>
        </p:blipFill>
        <p:spPr bwMode="auto">
          <a:xfrm>
            <a:off x="3657600" y="2801115"/>
            <a:ext cx="724896" cy="10728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604030"/>
      </p:ext>
    </p:extLst>
  </p:cSld>
  <p:clrMapOvr>
    <a:masterClrMapping/>
  </p:clrMapOvr>
  <mc:AlternateContent xmlns:mc="http://schemas.openxmlformats.org/markup-compatibility/2006" xmlns:p14="http://schemas.microsoft.com/office/powerpoint/2010/main">
    <mc:Choice Requires="p14">
      <p:transition spd="slow" p14:dur="2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6210300" cy="711200"/>
          </a:xfrm>
        </p:spPr>
        <p:txBody>
          <a:bodyPr>
            <a:noAutofit/>
          </a:bodyPr>
          <a:lstStyle/>
          <a:p>
            <a:pPr algn="ctr"/>
            <a:r>
              <a:rPr lang="en-US" sz="3200" b="1" u="sng" dirty="0" smtClean="0">
                <a:solidFill>
                  <a:schemeClr val="bg1"/>
                </a:solidFill>
                <a:latin typeface="Arial" panose="020B0604020202020204" pitchFamily="34" charset="0"/>
                <a:cs typeface="Arial" panose="020B0604020202020204" pitchFamily="34" charset="0"/>
              </a:rPr>
              <a:t>ANS SR Section Recognition at ANS Winter Meeting</a:t>
            </a:r>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0400"/>
            <a:ext cx="6858000" cy="5392039"/>
          </a:xfrm>
          <a:prstGeom prst="rect">
            <a:avLst/>
          </a:prstGeom>
        </p:spPr>
      </p:pic>
    </p:spTree>
    <p:extLst>
      <p:ext uri="{BB962C8B-B14F-4D97-AF65-F5344CB8AC3E}">
        <p14:creationId xmlns:p14="http://schemas.microsoft.com/office/powerpoint/2010/main" val="22113869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advClick="0" advTm="20000">
        <p:fad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6316</TotalTime>
  <Words>755</Words>
  <Application>Microsoft Office PowerPoint</Application>
  <PresentationFormat>On-screen Show (4:3)</PresentationFormat>
  <Paragraphs>119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Composite</vt:lpstr>
      <vt:lpstr>Best Practices in Section Management &amp; Public Information</vt:lpstr>
      <vt:lpstr>SR Section Domain</vt:lpstr>
      <vt:lpstr>Public Information </vt:lpstr>
      <vt:lpstr>Public Information /Outreach</vt:lpstr>
      <vt:lpstr>Southeastern Summer Nuclear Institute</vt:lpstr>
      <vt:lpstr>Topical Conference Sponsorship</vt:lpstr>
      <vt:lpstr>Section Management</vt:lpstr>
      <vt:lpstr> 2015-2016 ANS Savannah River Section Officers, Executive Committee, &amp; Liaisons</vt:lpstr>
      <vt:lpstr>ANS SR Section Recognition at ANS Winter Meeting</vt:lpstr>
    </vt:vector>
  </TitlesOfParts>
  <Company>URS Safety Management Solutions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Tinh</dc:creator>
  <cp:lastModifiedBy>Tracy Coyle</cp:lastModifiedBy>
  <cp:revision>178</cp:revision>
  <cp:lastPrinted>2016-01-20T20:41:22Z</cp:lastPrinted>
  <dcterms:created xsi:type="dcterms:W3CDTF">2012-11-06T17:53:37Z</dcterms:created>
  <dcterms:modified xsi:type="dcterms:W3CDTF">2016-02-16T15:34:19Z</dcterms:modified>
</cp:coreProperties>
</file>