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
    <p:sldMasterId id="2147483814" r:id="rId2"/>
    <p:sldMasterId id="2147483812" r:id="rId3"/>
    <p:sldMasterId id="2147483689" r:id="rId4"/>
    <p:sldMasterId id="2147483786" r:id="rId5"/>
  </p:sldMasterIdLst>
  <p:notesMasterIdLst>
    <p:notesMasterId r:id="rId24"/>
  </p:notesMasterIdLst>
  <p:handoutMasterIdLst>
    <p:handoutMasterId r:id="rId25"/>
  </p:handoutMasterIdLst>
  <p:sldIdLst>
    <p:sldId id="273" r:id="rId6"/>
    <p:sldId id="269" r:id="rId7"/>
    <p:sldId id="278" r:id="rId8"/>
    <p:sldId id="279" r:id="rId9"/>
    <p:sldId id="280" r:id="rId10"/>
    <p:sldId id="284" r:id="rId11"/>
    <p:sldId id="281" r:id="rId12"/>
    <p:sldId id="285" r:id="rId13"/>
    <p:sldId id="282" r:id="rId14"/>
    <p:sldId id="283" r:id="rId15"/>
    <p:sldId id="286" r:id="rId16"/>
    <p:sldId id="288" r:id="rId17"/>
    <p:sldId id="274" r:id="rId18"/>
    <p:sldId id="287" r:id="rId19"/>
    <p:sldId id="275" r:id="rId20"/>
    <p:sldId id="276" r:id="rId21"/>
    <p:sldId id="289" r:id="rId22"/>
    <p:sldId id="271" r:id="rId23"/>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Divider" id="{BB979CDC-8F55-CC49-8D57-18BACC10EDCD}">
          <p14:sldIdLst>
            <p14:sldId id="273"/>
          </p14:sldIdLst>
        </p14:section>
        <p14:section name="Presenter Information" id="{FCFA9B22-5E0D-2249-ABF3-B3590F817343}">
          <p14:sldIdLst>
            <p14:sldId id="269"/>
          </p14:sldIdLst>
        </p14:section>
        <p14:section name="Basic Slides" id="{CB37BF87-9EC4-C84B-95BF-8B20A707DBF8}">
          <p14:sldIdLst>
            <p14:sldId id="278"/>
            <p14:sldId id="279"/>
            <p14:sldId id="280"/>
            <p14:sldId id="284"/>
            <p14:sldId id="281"/>
            <p14:sldId id="285"/>
            <p14:sldId id="282"/>
            <p14:sldId id="283"/>
            <p14:sldId id="286"/>
            <p14:sldId id="288"/>
            <p14:sldId id="274"/>
            <p14:sldId id="287"/>
            <p14:sldId id="275"/>
            <p14:sldId id="276"/>
            <p14:sldId id="289"/>
          </p14:sldIdLst>
        </p14:section>
        <p14:section name="End slide - Nuclear Audiences" id="{DC0B3939-14ED-5141-9829-DDAC7F81C32E}">
          <p14:sldIdLst>
            <p14:sldId id="271"/>
          </p14:sldIdLst>
        </p14:section>
        <p14:section name="End slide - Public Audiences" id="{92A5D95F-BD3C-5B40-97B0-F73887DB734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5852" autoAdjust="0"/>
    <p:restoredTop sz="76914" autoAdjust="0"/>
  </p:normalViewPr>
  <p:slideViewPr>
    <p:cSldViewPr snapToGrid="0" snapToObjects="1" showGuides="1">
      <p:cViewPr>
        <p:scale>
          <a:sx n="125" d="100"/>
          <a:sy n="125" d="100"/>
        </p:scale>
        <p:origin x="-1224" y="426"/>
      </p:cViewPr>
      <p:guideLst>
        <p:guide orient="horz" pos="2665"/>
        <p:guide pos="27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472574-C208-4C5D-96A8-BEA2339E638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2DB883E-B415-447A-9DE4-4D52BA5A5EF6}">
      <dgm:prSet phldrT="[Text]"/>
      <dgm:spPr/>
      <dgm:t>
        <a:bodyPr/>
        <a:lstStyle/>
        <a:p>
          <a:r>
            <a:rPr lang="en-US" dirty="0" smtClean="0"/>
            <a:t>Council- Pathway to Adventure</a:t>
          </a:r>
          <a:endParaRPr lang="en-US" dirty="0"/>
        </a:p>
      </dgm:t>
    </dgm:pt>
    <dgm:pt modelId="{2D4616BD-36FB-41E8-A798-3172241EA170}" type="parTrans" cxnId="{9397C079-5D71-45A4-8F0B-2A33C02C0AAE}">
      <dgm:prSet/>
      <dgm:spPr/>
      <dgm:t>
        <a:bodyPr/>
        <a:lstStyle/>
        <a:p>
          <a:endParaRPr lang="en-US"/>
        </a:p>
      </dgm:t>
    </dgm:pt>
    <dgm:pt modelId="{BD04ADBF-F0FF-43EE-BD79-4AE0239F732F}" type="sibTrans" cxnId="{9397C079-5D71-45A4-8F0B-2A33C02C0AAE}">
      <dgm:prSet/>
      <dgm:spPr/>
      <dgm:t>
        <a:bodyPr/>
        <a:lstStyle/>
        <a:p>
          <a:endParaRPr lang="en-US"/>
        </a:p>
      </dgm:t>
    </dgm:pt>
    <dgm:pt modelId="{5FDB7568-7295-4E8F-8C99-9596872B47AD}" type="asst">
      <dgm:prSet phldrT="[Text]"/>
      <dgm:spPr/>
      <dgm:t>
        <a:bodyPr/>
        <a:lstStyle/>
        <a:p>
          <a:r>
            <a:rPr lang="en-US" dirty="0" smtClean="0"/>
            <a:t>District- </a:t>
          </a:r>
          <a:r>
            <a:rPr lang="en-US" dirty="0" err="1" smtClean="0"/>
            <a:t>Nishnabec</a:t>
          </a:r>
          <a:endParaRPr lang="en-US" dirty="0"/>
        </a:p>
      </dgm:t>
    </dgm:pt>
    <dgm:pt modelId="{9442FD4D-DF44-4567-AB23-FEFC3061793E}" type="parTrans" cxnId="{F47619C1-AECE-423D-9EBC-84C484E84668}">
      <dgm:prSet/>
      <dgm:spPr/>
      <dgm:t>
        <a:bodyPr/>
        <a:lstStyle/>
        <a:p>
          <a:endParaRPr lang="en-US"/>
        </a:p>
      </dgm:t>
    </dgm:pt>
    <dgm:pt modelId="{28B75766-07E4-4E85-AADC-7253AB7171AA}" type="sibTrans" cxnId="{F47619C1-AECE-423D-9EBC-84C484E84668}">
      <dgm:prSet/>
      <dgm:spPr/>
      <dgm:t>
        <a:bodyPr/>
        <a:lstStyle/>
        <a:p>
          <a:endParaRPr lang="en-US"/>
        </a:p>
      </dgm:t>
    </dgm:pt>
    <dgm:pt modelId="{8DF41FB8-20A2-4F98-9260-8AA26E69E472}">
      <dgm:prSet phldrT="[Text]"/>
      <dgm:spPr/>
      <dgm:t>
        <a:bodyPr/>
        <a:lstStyle/>
        <a:p>
          <a:r>
            <a:rPr lang="en-US" dirty="0" smtClean="0"/>
            <a:t>Sponsoring Org. </a:t>
          </a:r>
        </a:p>
        <a:p>
          <a:r>
            <a:rPr lang="en-US" dirty="0" smtClean="0"/>
            <a:t>Pack 341</a:t>
          </a:r>
          <a:endParaRPr lang="en-US" dirty="0"/>
        </a:p>
      </dgm:t>
    </dgm:pt>
    <dgm:pt modelId="{29C0EA55-2B96-461E-A6F2-3F21488897A0}" type="parTrans" cxnId="{8F273A1C-CBE6-465A-A7CF-F937D991DE85}">
      <dgm:prSet/>
      <dgm:spPr/>
      <dgm:t>
        <a:bodyPr/>
        <a:lstStyle/>
        <a:p>
          <a:endParaRPr lang="en-US"/>
        </a:p>
      </dgm:t>
    </dgm:pt>
    <dgm:pt modelId="{3CA0D441-C1F8-4B75-BE38-250D7F091529}" type="sibTrans" cxnId="{8F273A1C-CBE6-465A-A7CF-F937D991DE85}">
      <dgm:prSet/>
      <dgm:spPr/>
      <dgm:t>
        <a:bodyPr/>
        <a:lstStyle/>
        <a:p>
          <a:endParaRPr lang="en-US"/>
        </a:p>
      </dgm:t>
    </dgm:pt>
    <dgm:pt modelId="{D9F74713-88CF-431B-9734-747BBD4D58EB}">
      <dgm:prSet phldrT="[Text]"/>
      <dgm:spPr/>
      <dgm:t>
        <a:bodyPr/>
        <a:lstStyle/>
        <a:p>
          <a:r>
            <a:rPr lang="en-US" dirty="0" smtClean="0"/>
            <a:t>Sponsoring Org.</a:t>
          </a:r>
        </a:p>
        <a:p>
          <a:r>
            <a:rPr lang="en-US" dirty="0" smtClean="0"/>
            <a:t>Troop 318</a:t>
          </a:r>
          <a:endParaRPr lang="en-US" dirty="0"/>
        </a:p>
      </dgm:t>
    </dgm:pt>
    <dgm:pt modelId="{3C37A320-2BC2-4125-B61C-B181B761F950}" type="parTrans" cxnId="{47C9E1B8-C435-4CEF-971E-0AE08A0D8250}">
      <dgm:prSet/>
      <dgm:spPr/>
      <dgm:t>
        <a:bodyPr/>
        <a:lstStyle/>
        <a:p>
          <a:endParaRPr lang="en-US"/>
        </a:p>
      </dgm:t>
    </dgm:pt>
    <dgm:pt modelId="{F9A4DDCA-9A5E-4C6F-87A7-8F17FB6A1A28}" type="sibTrans" cxnId="{47C9E1B8-C435-4CEF-971E-0AE08A0D8250}">
      <dgm:prSet/>
      <dgm:spPr/>
      <dgm:t>
        <a:bodyPr/>
        <a:lstStyle/>
        <a:p>
          <a:endParaRPr lang="en-US"/>
        </a:p>
      </dgm:t>
    </dgm:pt>
    <dgm:pt modelId="{74364A94-5F93-4864-9569-4B8CE8E98B18}">
      <dgm:prSet phldrT="[Text]"/>
      <dgm:spPr/>
      <dgm:t>
        <a:bodyPr/>
        <a:lstStyle/>
        <a:p>
          <a:r>
            <a:rPr lang="en-US" dirty="0" smtClean="0"/>
            <a:t>Sponsoring Org.</a:t>
          </a:r>
        </a:p>
        <a:p>
          <a:r>
            <a:rPr lang="en-US" dirty="0" smtClean="0"/>
            <a:t>Crew 348</a:t>
          </a:r>
        </a:p>
      </dgm:t>
    </dgm:pt>
    <dgm:pt modelId="{07204FBF-8222-4044-A3B4-A65ADCC87195}" type="parTrans" cxnId="{FF1D6905-C7EA-480C-A94B-AC54CBEB111C}">
      <dgm:prSet/>
      <dgm:spPr/>
      <dgm:t>
        <a:bodyPr/>
        <a:lstStyle/>
        <a:p>
          <a:endParaRPr lang="en-US"/>
        </a:p>
      </dgm:t>
    </dgm:pt>
    <dgm:pt modelId="{BEB5E9C6-8ADC-4A2D-B3D8-7391534143DF}" type="sibTrans" cxnId="{FF1D6905-C7EA-480C-A94B-AC54CBEB111C}">
      <dgm:prSet/>
      <dgm:spPr/>
      <dgm:t>
        <a:bodyPr/>
        <a:lstStyle/>
        <a:p>
          <a:endParaRPr lang="en-US"/>
        </a:p>
      </dgm:t>
    </dgm:pt>
    <dgm:pt modelId="{246772EE-2227-4D30-A94D-0F95149FADA7}">
      <dgm:prSet/>
      <dgm:spPr/>
      <dgm:t>
        <a:bodyPr/>
        <a:lstStyle/>
        <a:p>
          <a:r>
            <a:rPr lang="en-US" dirty="0" smtClean="0"/>
            <a:t>District-Arrowhead</a:t>
          </a:r>
          <a:endParaRPr lang="en-US" dirty="0"/>
        </a:p>
      </dgm:t>
    </dgm:pt>
    <dgm:pt modelId="{3E3682D9-EB5F-4CA3-A688-909C02DB80F8}" type="parTrans" cxnId="{A1E41E34-7283-43B1-AF45-202CA39FF589}">
      <dgm:prSet/>
      <dgm:spPr/>
      <dgm:t>
        <a:bodyPr/>
        <a:lstStyle/>
        <a:p>
          <a:endParaRPr lang="en-US"/>
        </a:p>
      </dgm:t>
    </dgm:pt>
    <dgm:pt modelId="{E3253932-F9F9-4232-A9B3-FACDF8002B22}" type="sibTrans" cxnId="{A1E41E34-7283-43B1-AF45-202CA39FF589}">
      <dgm:prSet/>
      <dgm:spPr/>
      <dgm:t>
        <a:bodyPr/>
        <a:lstStyle/>
        <a:p>
          <a:endParaRPr lang="en-US"/>
        </a:p>
      </dgm:t>
    </dgm:pt>
    <dgm:pt modelId="{EA2D3FE4-E747-4491-8B95-1E19A8435A93}" type="pres">
      <dgm:prSet presAssocID="{B5472574-C208-4C5D-96A8-BEA2339E6383}" presName="hierChild1" presStyleCnt="0">
        <dgm:presLayoutVars>
          <dgm:orgChart val="1"/>
          <dgm:chPref val="1"/>
          <dgm:dir/>
          <dgm:animOne val="branch"/>
          <dgm:animLvl val="lvl"/>
          <dgm:resizeHandles/>
        </dgm:presLayoutVars>
      </dgm:prSet>
      <dgm:spPr/>
      <dgm:t>
        <a:bodyPr/>
        <a:lstStyle/>
        <a:p>
          <a:endParaRPr lang="en-US"/>
        </a:p>
      </dgm:t>
    </dgm:pt>
    <dgm:pt modelId="{24C3CC71-EBC1-4EF0-B447-3830DAEBAE61}" type="pres">
      <dgm:prSet presAssocID="{32DB883E-B415-447A-9DE4-4D52BA5A5EF6}" presName="hierRoot1" presStyleCnt="0">
        <dgm:presLayoutVars>
          <dgm:hierBranch val="init"/>
        </dgm:presLayoutVars>
      </dgm:prSet>
      <dgm:spPr/>
    </dgm:pt>
    <dgm:pt modelId="{26F97CB8-4CEA-4655-A14C-89F5D74D97E2}" type="pres">
      <dgm:prSet presAssocID="{32DB883E-B415-447A-9DE4-4D52BA5A5EF6}" presName="rootComposite1" presStyleCnt="0"/>
      <dgm:spPr/>
    </dgm:pt>
    <dgm:pt modelId="{75811B08-CBC7-4E1B-90C1-24209D98DB49}" type="pres">
      <dgm:prSet presAssocID="{32DB883E-B415-447A-9DE4-4D52BA5A5EF6}" presName="rootText1" presStyleLbl="node0" presStyleIdx="0" presStyleCnt="2">
        <dgm:presLayoutVars>
          <dgm:chPref val="3"/>
        </dgm:presLayoutVars>
      </dgm:prSet>
      <dgm:spPr/>
      <dgm:t>
        <a:bodyPr/>
        <a:lstStyle/>
        <a:p>
          <a:endParaRPr lang="en-US"/>
        </a:p>
      </dgm:t>
    </dgm:pt>
    <dgm:pt modelId="{5C3B9EF9-D370-45C4-AE7B-AE6E9AFF1B4D}" type="pres">
      <dgm:prSet presAssocID="{32DB883E-B415-447A-9DE4-4D52BA5A5EF6}" presName="rootConnector1" presStyleLbl="node1" presStyleIdx="0" presStyleCnt="0"/>
      <dgm:spPr/>
      <dgm:t>
        <a:bodyPr/>
        <a:lstStyle/>
        <a:p>
          <a:endParaRPr lang="en-US"/>
        </a:p>
      </dgm:t>
    </dgm:pt>
    <dgm:pt modelId="{EA1E1AFA-CD1E-43D2-A807-52ED5BABF7FF}" type="pres">
      <dgm:prSet presAssocID="{32DB883E-B415-447A-9DE4-4D52BA5A5EF6}" presName="hierChild2" presStyleCnt="0"/>
      <dgm:spPr/>
    </dgm:pt>
    <dgm:pt modelId="{EDCC1F07-9F27-44AC-AEC9-194674DC7507}" type="pres">
      <dgm:prSet presAssocID="{29C0EA55-2B96-461E-A6F2-3F21488897A0}" presName="Name37" presStyleLbl="parChTrans1D2" presStyleIdx="0" presStyleCnt="4"/>
      <dgm:spPr/>
      <dgm:t>
        <a:bodyPr/>
        <a:lstStyle/>
        <a:p>
          <a:endParaRPr lang="en-US"/>
        </a:p>
      </dgm:t>
    </dgm:pt>
    <dgm:pt modelId="{8006B1E9-3F02-4931-942B-69F3628A6059}" type="pres">
      <dgm:prSet presAssocID="{8DF41FB8-20A2-4F98-9260-8AA26E69E472}" presName="hierRoot2" presStyleCnt="0">
        <dgm:presLayoutVars>
          <dgm:hierBranch val="init"/>
        </dgm:presLayoutVars>
      </dgm:prSet>
      <dgm:spPr/>
    </dgm:pt>
    <dgm:pt modelId="{2E783951-3539-4B39-86F4-A196AD9998A8}" type="pres">
      <dgm:prSet presAssocID="{8DF41FB8-20A2-4F98-9260-8AA26E69E472}" presName="rootComposite" presStyleCnt="0"/>
      <dgm:spPr/>
    </dgm:pt>
    <dgm:pt modelId="{BD58FEC3-F86C-4AE2-B1E5-0409A41AABA7}" type="pres">
      <dgm:prSet presAssocID="{8DF41FB8-20A2-4F98-9260-8AA26E69E472}" presName="rootText" presStyleLbl="node2" presStyleIdx="0" presStyleCnt="3">
        <dgm:presLayoutVars>
          <dgm:chPref val="3"/>
        </dgm:presLayoutVars>
      </dgm:prSet>
      <dgm:spPr/>
      <dgm:t>
        <a:bodyPr/>
        <a:lstStyle/>
        <a:p>
          <a:endParaRPr lang="en-US"/>
        </a:p>
      </dgm:t>
    </dgm:pt>
    <dgm:pt modelId="{1D454FCA-DC7A-4A60-AF09-5A7BF3B39322}" type="pres">
      <dgm:prSet presAssocID="{8DF41FB8-20A2-4F98-9260-8AA26E69E472}" presName="rootConnector" presStyleLbl="node2" presStyleIdx="0" presStyleCnt="3"/>
      <dgm:spPr/>
      <dgm:t>
        <a:bodyPr/>
        <a:lstStyle/>
        <a:p>
          <a:endParaRPr lang="en-US"/>
        </a:p>
      </dgm:t>
    </dgm:pt>
    <dgm:pt modelId="{30369938-3FD1-4062-852D-2291293C9C78}" type="pres">
      <dgm:prSet presAssocID="{8DF41FB8-20A2-4F98-9260-8AA26E69E472}" presName="hierChild4" presStyleCnt="0"/>
      <dgm:spPr/>
    </dgm:pt>
    <dgm:pt modelId="{FF62EE8C-1936-4C73-AB7A-EF9715CE9B94}" type="pres">
      <dgm:prSet presAssocID="{8DF41FB8-20A2-4F98-9260-8AA26E69E472}" presName="hierChild5" presStyleCnt="0"/>
      <dgm:spPr/>
    </dgm:pt>
    <dgm:pt modelId="{8EC0A57A-E032-4F2F-9A96-F51DAA198871}" type="pres">
      <dgm:prSet presAssocID="{3C37A320-2BC2-4125-B61C-B181B761F950}" presName="Name37" presStyleLbl="parChTrans1D2" presStyleIdx="1" presStyleCnt="4"/>
      <dgm:spPr/>
      <dgm:t>
        <a:bodyPr/>
        <a:lstStyle/>
        <a:p>
          <a:endParaRPr lang="en-US"/>
        </a:p>
      </dgm:t>
    </dgm:pt>
    <dgm:pt modelId="{5002211C-81A3-4386-831F-0D4E89C1BC85}" type="pres">
      <dgm:prSet presAssocID="{D9F74713-88CF-431B-9734-747BBD4D58EB}" presName="hierRoot2" presStyleCnt="0">
        <dgm:presLayoutVars>
          <dgm:hierBranch val="init"/>
        </dgm:presLayoutVars>
      </dgm:prSet>
      <dgm:spPr/>
    </dgm:pt>
    <dgm:pt modelId="{E5061CD3-332A-4E4F-84DB-E5087043C325}" type="pres">
      <dgm:prSet presAssocID="{D9F74713-88CF-431B-9734-747BBD4D58EB}" presName="rootComposite" presStyleCnt="0"/>
      <dgm:spPr/>
    </dgm:pt>
    <dgm:pt modelId="{D134C102-49B7-4B44-AED6-858DF7A5CFE8}" type="pres">
      <dgm:prSet presAssocID="{D9F74713-88CF-431B-9734-747BBD4D58EB}" presName="rootText" presStyleLbl="node2" presStyleIdx="1" presStyleCnt="3">
        <dgm:presLayoutVars>
          <dgm:chPref val="3"/>
        </dgm:presLayoutVars>
      </dgm:prSet>
      <dgm:spPr/>
      <dgm:t>
        <a:bodyPr/>
        <a:lstStyle/>
        <a:p>
          <a:endParaRPr lang="en-US"/>
        </a:p>
      </dgm:t>
    </dgm:pt>
    <dgm:pt modelId="{F721E9E7-95A7-4301-818B-D14EB372A162}" type="pres">
      <dgm:prSet presAssocID="{D9F74713-88CF-431B-9734-747BBD4D58EB}" presName="rootConnector" presStyleLbl="node2" presStyleIdx="1" presStyleCnt="3"/>
      <dgm:spPr/>
      <dgm:t>
        <a:bodyPr/>
        <a:lstStyle/>
        <a:p>
          <a:endParaRPr lang="en-US"/>
        </a:p>
      </dgm:t>
    </dgm:pt>
    <dgm:pt modelId="{009A0A9E-48B9-4FBA-9DDF-9E59404BAE8D}" type="pres">
      <dgm:prSet presAssocID="{D9F74713-88CF-431B-9734-747BBD4D58EB}" presName="hierChild4" presStyleCnt="0"/>
      <dgm:spPr/>
    </dgm:pt>
    <dgm:pt modelId="{3F37B2B9-691B-4368-ACA8-4D66787A913F}" type="pres">
      <dgm:prSet presAssocID="{D9F74713-88CF-431B-9734-747BBD4D58EB}" presName="hierChild5" presStyleCnt="0"/>
      <dgm:spPr/>
    </dgm:pt>
    <dgm:pt modelId="{F2137B98-8301-4F3C-BCC9-E2CF6A209D2B}" type="pres">
      <dgm:prSet presAssocID="{07204FBF-8222-4044-A3B4-A65ADCC87195}" presName="Name37" presStyleLbl="parChTrans1D2" presStyleIdx="2" presStyleCnt="4"/>
      <dgm:spPr/>
      <dgm:t>
        <a:bodyPr/>
        <a:lstStyle/>
        <a:p>
          <a:endParaRPr lang="en-US"/>
        </a:p>
      </dgm:t>
    </dgm:pt>
    <dgm:pt modelId="{B6D6BF97-8E48-4DED-82B2-B9F86DA264A3}" type="pres">
      <dgm:prSet presAssocID="{74364A94-5F93-4864-9569-4B8CE8E98B18}" presName="hierRoot2" presStyleCnt="0">
        <dgm:presLayoutVars>
          <dgm:hierBranch val="init"/>
        </dgm:presLayoutVars>
      </dgm:prSet>
      <dgm:spPr/>
    </dgm:pt>
    <dgm:pt modelId="{C6A1B093-CB23-4EA5-B36F-D1513FD3C7A3}" type="pres">
      <dgm:prSet presAssocID="{74364A94-5F93-4864-9569-4B8CE8E98B18}" presName="rootComposite" presStyleCnt="0"/>
      <dgm:spPr/>
    </dgm:pt>
    <dgm:pt modelId="{7FE23CFE-7F27-42BA-AA2C-DC7535C4C9E7}" type="pres">
      <dgm:prSet presAssocID="{74364A94-5F93-4864-9569-4B8CE8E98B18}" presName="rootText" presStyleLbl="node2" presStyleIdx="2" presStyleCnt="3">
        <dgm:presLayoutVars>
          <dgm:chPref val="3"/>
        </dgm:presLayoutVars>
      </dgm:prSet>
      <dgm:spPr/>
      <dgm:t>
        <a:bodyPr/>
        <a:lstStyle/>
        <a:p>
          <a:endParaRPr lang="en-US"/>
        </a:p>
      </dgm:t>
    </dgm:pt>
    <dgm:pt modelId="{D042ABE9-A016-4F8F-8910-CE54B0852CEF}" type="pres">
      <dgm:prSet presAssocID="{74364A94-5F93-4864-9569-4B8CE8E98B18}" presName="rootConnector" presStyleLbl="node2" presStyleIdx="2" presStyleCnt="3"/>
      <dgm:spPr/>
      <dgm:t>
        <a:bodyPr/>
        <a:lstStyle/>
        <a:p>
          <a:endParaRPr lang="en-US"/>
        </a:p>
      </dgm:t>
    </dgm:pt>
    <dgm:pt modelId="{9A0580D4-3999-431C-8383-AD18296220C0}" type="pres">
      <dgm:prSet presAssocID="{74364A94-5F93-4864-9569-4B8CE8E98B18}" presName="hierChild4" presStyleCnt="0"/>
      <dgm:spPr/>
    </dgm:pt>
    <dgm:pt modelId="{7BB6E323-6395-4A8B-A67C-1DE6B86C79DF}" type="pres">
      <dgm:prSet presAssocID="{74364A94-5F93-4864-9569-4B8CE8E98B18}" presName="hierChild5" presStyleCnt="0"/>
      <dgm:spPr/>
    </dgm:pt>
    <dgm:pt modelId="{CD81053B-3651-48A7-BD52-788F6A61B0CE}" type="pres">
      <dgm:prSet presAssocID="{32DB883E-B415-447A-9DE4-4D52BA5A5EF6}" presName="hierChild3" presStyleCnt="0"/>
      <dgm:spPr/>
    </dgm:pt>
    <dgm:pt modelId="{8B252EFD-45AF-4EF3-ACE7-8E10127DB9CB}" type="pres">
      <dgm:prSet presAssocID="{9442FD4D-DF44-4567-AB23-FEFC3061793E}" presName="Name111" presStyleLbl="parChTrans1D2" presStyleIdx="3" presStyleCnt="4"/>
      <dgm:spPr/>
      <dgm:t>
        <a:bodyPr/>
        <a:lstStyle/>
        <a:p>
          <a:endParaRPr lang="en-US"/>
        </a:p>
      </dgm:t>
    </dgm:pt>
    <dgm:pt modelId="{1CCE8A92-5862-4408-9D1F-D99DDACC119D}" type="pres">
      <dgm:prSet presAssocID="{5FDB7568-7295-4E8F-8C99-9596872B47AD}" presName="hierRoot3" presStyleCnt="0">
        <dgm:presLayoutVars>
          <dgm:hierBranch val="init"/>
        </dgm:presLayoutVars>
      </dgm:prSet>
      <dgm:spPr/>
    </dgm:pt>
    <dgm:pt modelId="{BC0CC13A-9C14-4692-8621-417C7FE8E1EC}" type="pres">
      <dgm:prSet presAssocID="{5FDB7568-7295-4E8F-8C99-9596872B47AD}" presName="rootComposite3" presStyleCnt="0"/>
      <dgm:spPr/>
    </dgm:pt>
    <dgm:pt modelId="{4E495DC3-2F8A-4AD2-A682-382B4ACE40AF}" type="pres">
      <dgm:prSet presAssocID="{5FDB7568-7295-4E8F-8C99-9596872B47AD}" presName="rootText3" presStyleLbl="asst1" presStyleIdx="0" presStyleCnt="1">
        <dgm:presLayoutVars>
          <dgm:chPref val="3"/>
        </dgm:presLayoutVars>
      </dgm:prSet>
      <dgm:spPr/>
      <dgm:t>
        <a:bodyPr/>
        <a:lstStyle/>
        <a:p>
          <a:endParaRPr lang="en-US"/>
        </a:p>
      </dgm:t>
    </dgm:pt>
    <dgm:pt modelId="{BB767ED4-7484-4988-A6DD-B6E5F8670B76}" type="pres">
      <dgm:prSet presAssocID="{5FDB7568-7295-4E8F-8C99-9596872B47AD}" presName="rootConnector3" presStyleLbl="asst1" presStyleIdx="0" presStyleCnt="1"/>
      <dgm:spPr/>
      <dgm:t>
        <a:bodyPr/>
        <a:lstStyle/>
        <a:p>
          <a:endParaRPr lang="en-US"/>
        </a:p>
      </dgm:t>
    </dgm:pt>
    <dgm:pt modelId="{7BA28DB2-EE76-4E90-AF9C-33734944983C}" type="pres">
      <dgm:prSet presAssocID="{5FDB7568-7295-4E8F-8C99-9596872B47AD}" presName="hierChild6" presStyleCnt="0"/>
      <dgm:spPr/>
    </dgm:pt>
    <dgm:pt modelId="{E7472D6E-163D-4B11-B0B6-8D95D8C00836}" type="pres">
      <dgm:prSet presAssocID="{5FDB7568-7295-4E8F-8C99-9596872B47AD}" presName="hierChild7" presStyleCnt="0"/>
      <dgm:spPr/>
    </dgm:pt>
    <dgm:pt modelId="{651ACA77-4414-4C5E-9EBB-D3475A21DC63}" type="pres">
      <dgm:prSet presAssocID="{246772EE-2227-4D30-A94D-0F95149FADA7}" presName="hierRoot1" presStyleCnt="0">
        <dgm:presLayoutVars>
          <dgm:hierBranch val="init"/>
        </dgm:presLayoutVars>
      </dgm:prSet>
      <dgm:spPr/>
    </dgm:pt>
    <dgm:pt modelId="{B51BD4BE-B067-4710-9F9B-3E0C5FE00711}" type="pres">
      <dgm:prSet presAssocID="{246772EE-2227-4D30-A94D-0F95149FADA7}" presName="rootComposite1" presStyleCnt="0"/>
      <dgm:spPr/>
    </dgm:pt>
    <dgm:pt modelId="{54383739-E5BB-4A90-86E1-E36666E1374B}" type="pres">
      <dgm:prSet presAssocID="{246772EE-2227-4D30-A94D-0F95149FADA7}" presName="rootText1" presStyleLbl="node0" presStyleIdx="1" presStyleCnt="2" custLinFactY="41949" custLinFactNeighborX="-67127" custLinFactNeighborY="100000">
        <dgm:presLayoutVars>
          <dgm:chPref val="3"/>
        </dgm:presLayoutVars>
      </dgm:prSet>
      <dgm:spPr/>
      <dgm:t>
        <a:bodyPr/>
        <a:lstStyle/>
        <a:p>
          <a:endParaRPr lang="en-US"/>
        </a:p>
      </dgm:t>
    </dgm:pt>
    <dgm:pt modelId="{C46A07C3-8C44-4F83-83D9-D2E8129B1F78}" type="pres">
      <dgm:prSet presAssocID="{246772EE-2227-4D30-A94D-0F95149FADA7}" presName="rootConnector1" presStyleLbl="node1" presStyleIdx="0" presStyleCnt="0"/>
      <dgm:spPr/>
      <dgm:t>
        <a:bodyPr/>
        <a:lstStyle/>
        <a:p>
          <a:endParaRPr lang="en-US"/>
        </a:p>
      </dgm:t>
    </dgm:pt>
    <dgm:pt modelId="{897E6249-D722-4793-89A3-3B04A4D48D9B}" type="pres">
      <dgm:prSet presAssocID="{246772EE-2227-4D30-A94D-0F95149FADA7}" presName="hierChild2" presStyleCnt="0"/>
      <dgm:spPr/>
    </dgm:pt>
    <dgm:pt modelId="{F3A14980-868F-454E-B4B0-D1EF4087E44D}" type="pres">
      <dgm:prSet presAssocID="{246772EE-2227-4D30-A94D-0F95149FADA7}" presName="hierChild3" presStyleCnt="0"/>
      <dgm:spPr/>
    </dgm:pt>
  </dgm:ptLst>
  <dgm:cxnLst>
    <dgm:cxn modelId="{9A662830-166B-4AC8-A1BF-BC1A65F69AB2}" type="presOf" srcId="{246772EE-2227-4D30-A94D-0F95149FADA7}" destId="{54383739-E5BB-4A90-86E1-E36666E1374B}" srcOrd="0" destOrd="0" presId="urn:microsoft.com/office/officeart/2005/8/layout/orgChart1"/>
    <dgm:cxn modelId="{1BE695B7-C240-459D-A20C-283CC90AE9D6}" type="presOf" srcId="{246772EE-2227-4D30-A94D-0F95149FADA7}" destId="{C46A07C3-8C44-4F83-83D9-D2E8129B1F78}" srcOrd="1" destOrd="0" presId="urn:microsoft.com/office/officeart/2005/8/layout/orgChart1"/>
    <dgm:cxn modelId="{125E8C0A-7ABE-4C69-A461-7B55F0692199}" type="presOf" srcId="{74364A94-5F93-4864-9569-4B8CE8E98B18}" destId="{7FE23CFE-7F27-42BA-AA2C-DC7535C4C9E7}" srcOrd="0" destOrd="0" presId="urn:microsoft.com/office/officeart/2005/8/layout/orgChart1"/>
    <dgm:cxn modelId="{07C7B539-0616-449E-93D2-1DA54B3B7E75}" type="presOf" srcId="{07204FBF-8222-4044-A3B4-A65ADCC87195}" destId="{F2137B98-8301-4F3C-BCC9-E2CF6A209D2B}" srcOrd="0" destOrd="0" presId="urn:microsoft.com/office/officeart/2005/8/layout/orgChart1"/>
    <dgm:cxn modelId="{7FE33EF9-559F-41A6-A21E-16DD35032965}" type="presOf" srcId="{B5472574-C208-4C5D-96A8-BEA2339E6383}" destId="{EA2D3FE4-E747-4491-8B95-1E19A8435A93}" srcOrd="0" destOrd="0" presId="urn:microsoft.com/office/officeart/2005/8/layout/orgChart1"/>
    <dgm:cxn modelId="{FF1D6905-C7EA-480C-A94B-AC54CBEB111C}" srcId="{32DB883E-B415-447A-9DE4-4D52BA5A5EF6}" destId="{74364A94-5F93-4864-9569-4B8CE8E98B18}" srcOrd="3" destOrd="0" parTransId="{07204FBF-8222-4044-A3B4-A65ADCC87195}" sibTransId="{BEB5E9C6-8ADC-4A2D-B3D8-7391534143DF}"/>
    <dgm:cxn modelId="{A1E41E34-7283-43B1-AF45-202CA39FF589}" srcId="{B5472574-C208-4C5D-96A8-BEA2339E6383}" destId="{246772EE-2227-4D30-A94D-0F95149FADA7}" srcOrd="1" destOrd="0" parTransId="{3E3682D9-EB5F-4CA3-A688-909C02DB80F8}" sibTransId="{E3253932-F9F9-4232-A9B3-FACDF8002B22}"/>
    <dgm:cxn modelId="{F47619C1-AECE-423D-9EBC-84C484E84668}" srcId="{32DB883E-B415-447A-9DE4-4D52BA5A5EF6}" destId="{5FDB7568-7295-4E8F-8C99-9596872B47AD}" srcOrd="0" destOrd="0" parTransId="{9442FD4D-DF44-4567-AB23-FEFC3061793E}" sibTransId="{28B75766-07E4-4E85-AADC-7253AB7171AA}"/>
    <dgm:cxn modelId="{9397C079-5D71-45A4-8F0B-2A33C02C0AAE}" srcId="{B5472574-C208-4C5D-96A8-BEA2339E6383}" destId="{32DB883E-B415-447A-9DE4-4D52BA5A5EF6}" srcOrd="0" destOrd="0" parTransId="{2D4616BD-36FB-41E8-A798-3172241EA170}" sibTransId="{BD04ADBF-F0FF-43EE-BD79-4AE0239F732F}"/>
    <dgm:cxn modelId="{DDECD86A-AF28-4117-B643-E9FE1662E6C9}" type="presOf" srcId="{5FDB7568-7295-4E8F-8C99-9596872B47AD}" destId="{BB767ED4-7484-4988-A6DD-B6E5F8670B76}" srcOrd="1" destOrd="0" presId="urn:microsoft.com/office/officeart/2005/8/layout/orgChart1"/>
    <dgm:cxn modelId="{2B265203-F273-4C37-8CFB-828254A22703}" type="presOf" srcId="{8DF41FB8-20A2-4F98-9260-8AA26E69E472}" destId="{1D454FCA-DC7A-4A60-AF09-5A7BF3B39322}" srcOrd="1" destOrd="0" presId="urn:microsoft.com/office/officeart/2005/8/layout/orgChart1"/>
    <dgm:cxn modelId="{397CB32C-5420-4620-8863-124CBA15A7E3}" type="presOf" srcId="{29C0EA55-2B96-461E-A6F2-3F21488897A0}" destId="{EDCC1F07-9F27-44AC-AEC9-194674DC7507}" srcOrd="0" destOrd="0" presId="urn:microsoft.com/office/officeart/2005/8/layout/orgChart1"/>
    <dgm:cxn modelId="{8CBF191C-17FC-463E-9637-93F07BCD26D1}" type="presOf" srcId="{3C37A320-2BC2-4125-B61C-B181B761F950}" destId="{8EC0A57A-E032-4F2F-9A96-F51DAA198871}" srcOrd="0" destOrd="0" presId="urn:microsoft.com/office/officeart/2005/8/layout/orgChart1"/>
    <dgm:cxn modelId="{24949D13-8B4D-416F-B86F-371EFE939A00}" type="presOf" srcId="{D9F74713-88CF-431B-9734-747BBD4D58EB}" destId="{F721E9E7-95A7-4301-818B-D14EB372A162}" srcOrd="1" destOrd="0" presId="urn:microsoft.com/office/officeart/2005/8/layout/orgChart1"/>
    <dgm:cxn modelId="{1B524756-1ACA-400F-8B2D-E63967BEA77D}" type="presOf" srcId="{32DB883E-B415-447A-9DE4-4D52BA5A5EF6}" destId="{75811B08-CBC7-4E1B-90C1-24209D98DB49}" srcOrd="0" destOrd="0" presId="urn:microsoft.com/office/officeart/2005/8/layout/orgChart1"/>
    <dgm:cxn modelId="{CCBFF47C-1463-4397-BACA-CA7E93BB31ED}" type="presOf" srcId="{8DF41FB8-20A2-4F98-9260-8AA26E69E472}" destId="{BD58FEC3-F86C-4AE2-B1E5-0409A41AABA7}" srcOrd="0" destOrd="0" presId="urn:microsoft.com/office/officeart/2005/8/layout/orgChart1"/>
    <dgm:cxn modelId="{0AC07A2A-1469-40DB-9446-46A3BA357F45}" type="presOf" srcId="{9442FD4D-DF44-4567-AB23-FEFC3061793E}" destId="{8B252EFD-45AF-4EF3-ACE7-8E10127DB9CB}" srcOrd="0" destOrd="0" presId="urn:microsoft.com/office/officeart/2005/8/layout/orgChart1"/>
    <dgm:cxn modelId="{8F273A1C-CBE6-465A-A7CF-F937D991DE85}" srcId="{32DB883E-B415-447A-9DE4-4D52BA5A5EF6}" destId="{8DF41FB8-20A2-4F98-9260-8AA26E69E472}" srcOrd="1" destOrd="0" parTransId="{29C0EA55-2B96-461E-A6F2-3F21488897A0}" sibTransId="{3CA0D441-C1F8-4B75-BE38-250D7F091529}"/>
    <dgm:cxn modelId="{55813813-7F8A-4D9D-9B2F-131E277D4F76}" type="presOf" srcId="{74364A94-5F93-4864-9569-4B8CE8E98B18}" destId="{D042ABE9-A016-4F8F-8910-CE54B0852CEF}" srcOrd="1" destOrd="0" presId="urn:microsoft.com/office/officeart/2005/8/layout/orgChart1"/>
    <dgm:cxn modelId="{9B7E5AA9-E63A-41A6-94E1-0E27E75377BB}" type="presOf" srcId="{D9F74713-88CF-431B-9734-747BBD4D58EB}" destId="{D134C102-49B7-4B44-AED6-858DF7A5CFE8}" srcOrd="0" destOrd="0" presId="urn:microsoft.com/office/officeart/2005/8/layout/orgChart1"/>
    <dgm:cxn modelId="{12502006-F14F-4482-8E8A-5223EC6BA563}" type="presOf" srcId="{5FDB7568-7295-4E8F-8C99-9596872B47AD}" destId="{4E495DC3-2F8A-4AD2-A682-382B4ACE40AF}" srcOrd="0" destOrd="0" presId="urn:microsoft.com/office/officeart/2005/8/layout/orgChart1"/>
    <dgm:cxn modelId="{47C9E1B8-C435-4CEF-971E-0AE08A0D8250}" srcId="{32DB883E-B415-447A-9DE4-4D52BA5A5EF6}" destId="{D9F74713-88CF-431B-9734-747BBD4D58EB}" srcOrd="2" destOrd="0" parTransId="{3C37A320-2BC2-4125-B61C-B181B761F950}" sibTransId="{F9A4DDCA-9A5E-4C6F-87A7-8F17FB6A1A28}"/>
    <dgm:cxn modelId="{086E5770-72F3-4AF9-8C22-C443A2BBBCC9}" type="presOf" srcId="{32DB883E-B415-447A-9DE4-4D52BA5A5EF6}" destId="{5C3B9EF9-D370-45C4-AE7B-AE6E9AFF1B4D}" srcOrd="1" destOrd="0" presId="urn:microsoft.com/office/officeart/2005/8/layout/orgChart1"/>
    <dgm:cxn modelId="{9828895A-3F33-4468-9BE8-C1AB4380B1A8}" type="presParOf" srcId="{EA2D3FE4-E747-4491-8B95-1E19A8435A93}" destId="{24C3CC71-EBC1-4EF0-B447-3830DAEBAE61}" srcOrd="0" destOrd="0" presId="urn:microsoft.com/office/officeart/2005/8/layout/orgChart1"/>
    <dgm:cxn modelId="{BF190A85-4E9E-4204-A0C6-F25D5F039DBB}" type="presParOf" srcId="{24C3CC71-EBC1-4EF0-B447-3830DAEBAE61}" destId="{26F97CB8-4CEA-4655-A14C-89F5D74D97E2}" srcOrd="0" destOrd="0" presId="urn:microsoft.com/office/officeart/2005/8/layout/orgChart1"/>
    <dgm:cxn modelId="{DCB10E69-46E5-4517-A93F-663AE419F435}" type="presParOf" srcId="{26F97CB8-4CEA-4655-A14C-89F5D74D97E2}" destId="{75811B08-CBC7-4E1B-90C1-24209D98DB49}" srcOrd="0" destOrd="0" presId="urn:microsoft.com/office/officeart/2005/8/layout/orgChart1"/>
    <dgm:cxn modelId="{3B4825E6-74D8-4EEF-90AD-F34592D1E9DF}" type="presParOf" srcId="{26F97CB8-4CEA-4655-A14C-89F5D74D97E2}" destId="{5C3B9EF9-D370-45C4-AE7B-AE6E9AFF1B4D}" srcOrd="1" destOrd="0" presId="urn:microsoft.com/office/officeart/2005/8/layout/orgChart1"/>
    <dgm:cxn modelId="{B1EA1FCB-1EBF-45FA-9BB4-2092961765DE}" type="presParOf" srcId="{24C3CC71-EBC1-4EF0-B447-3830DAEBAE61}" destId="{EA1E1AFA-CD1E-43D2-A807-52ED5BABF7FF}" srcOrd="1" destOrd="0" presId="urn:microsoft.com/office/officeart/2005/8/layout/orgChart1"/>
    <dgm:cxn modelId="{DCCCA2B9-C3FB-4DB7-AB38-995336F16376}" type="presParOf" srcId="{EA1E1AFA-CD1E-43D2-A807-52ED5BABF7FF}" destId="{EDCC1F07-9F27-44AC-AEC9-194674DC7507}" srcOrd="0" destOrd="0" presId="urn:microsoft.com/office/officeart/2005/8/layout/orgChart1"/>
    <dgm:cxn modelId="{5C11C253-C31E-4BF2-BA50-C01EC01ACC4D}" type="presParOf" srcId="{EA1E1AFA-CD1E-43D2-A807-52ED5BABF7FF}" destId="{8006B1E9-3F02-4931-942B-69F3628A6059}" srcOrd="1" destOrd="0" presId="urn:microsoft.com/office/officeart/2005/8/layout/orgChart1"/>
    <dgm:cxn modelId="{56232271-1585-4228-8F79-03D429312806}" type="presParOf" srcId="{8006B1E9-3F02-4931-942B-69F3628A6059}" destId="{2E783951-3539-4B39-86F4-A196AD9998A8}" srcOrd="0" destOrd="0" presId="urn:microsoft.com/office/officeart/2005/8/layout/orgChart1"/>
    <dgm:cxn modelId="{C4984701-51D9-4D1F-AA0C-317DC052F02A}" type="presParOf" srcId="{2E783951-3539-4B39-86F4-A196AD9998A8}" destId="{BD58FEC3-F86C-4AE2-B1E5-0409A41AABA7}" srcOrd="0" destOrd="0" presId="urn:microsoft.com/office/officeart/2005/8/layout/orgChart1"/>
    <dgm:cxn modelId="{A59C6DA6-F84D-4FF6-91E5-8BFECB5241DD}" type="presParOf" srcId="{2E783951-3539-4B39-86F4-A196AD9998A8}" destId="{1D454FCA-DC7A-4A60-AF09-5A7BF3B39322}" srcOrd="1" destOrd="0" presId="urn:microsoft.com/office/officeart/2005/8/layout/orgChart1"/>
    <dgm:cxn modelId="{825F2A9A-6C39-4252-A63F-A4DB35C19123}" type="presParOf" srcId="{8006B1E9-3F02-4931-942B-69F3628A6059}" destId="{30369938-3FD1-4062-852D-2291293C9C78}" srcOrd="1" destOrd="0" presId="urn:microsoft.com/office/officeart/2005/8/layout/orgChart1"/>
    <dgm:cxn modelId="{B79ED3E0-4B4A-437E-90E5-1FB4B9121795}" type="presParOf" srcId="{8006B1E9-3F02-4931-942B-69F3628A6059}" destId="{FF62EE8C-1936-4C73-AB7A-EF9715CE9B94}" srcOrd="2" destOrd="0" presId="urn:microsoft.com/office/officeart/2005/8/layout/orgChart1"/>
    <dgm:cxn modelId="{AABDCD4D-268B-4BE9-8E28-533445185EDA}" type="presParOf" srcId="{EA1E1AFA-CD1E-43D2-A807-52ED5BABF7FF}" destId="{8EC0A57A-E032-4F2F-9A96-F51DAA198871}" srcOrd="2" destOrd="0" presId="urn:microsoft.com/office/officeart/2005/8/layout/orgChart1"/>
    <dgm:cxn modelId="{3A7B53CE-E16A-4617-8D4C-E7420A9AB45D}" type="presParOf" srcId="{EA1E1AFA-CD1E-43D2-A807-52ED5BABF7FF}" destId="{5002211C-81A3-4386-831F-0D4E89C1BC85}" srcOrd="3" destOrd="0" presId="urn:microsoft.com/office/officeart/2005/8/layout/orgChart1"/>
    <dgm:cxn modelId="{253586AC-0033-4A61-83CC-EA0C149D1287}" type="presParOf" srcId="{5002211C-81A3-4386-831F-0D4E89C1BC85}" destId="{E5061CD3-332A-4E4F-84DB-E5087043C325}" srcOrd="0" destOrd="0" presId="urn:microsoft.com/office/officeart/2005/8/layout/orgChart1"/>
    <dgm:cxn modelId="{FCB35637-2AC4-4E97-A1E0-2CB4E5D52285}" type="presParOf" srcId="{E5061CD3-332A-4E4F-84DB-E5087043C325}" destId="{D134C102-49B7-4B44-AED6-858DF7A5CFE8}" srcOrd="0" destOrd="0" presId="urn:microsoft.com/office/officeart/2005/8/layout/orgChart1"/>
    <dgm:cxn modelId="{30598C1E-458D-4AB5-974F-E0EC4BE4F7BA}" type="presParOf" srcId="{E5061CD3-332A-4E4F-84DB-E5087043C325}" destId="{F721E9E7-95A7-4301-818B-D14EB372A162}" srcOrd="1" destOrd="0" presId="urn:microsoft.com/office/officeart/2005/8/layout/orgChart1"/>
    <dgm:cxn modelId="{CB91BDFF-7789-4DA9-9637-B1DADCA71D88}" type="presParOf" srcId="{5002211C-81A3-4386-831F-0D4E89C1BC85}" destId="{009A0A9E-48B9-4FBA-9DDF-9E59404BAE8D}" srcOrd="1" destOrd="0" presId="urn:microsoft.com/office/officeart/2005/8/layout/orgChart1"/>
    <dgm:cxn modelId="{C0DB5CCF-F6FB-4B04-BCD3-3DB753DCF9A6}" type="presParOf" srcId="{5002211C-81A3-4386-831F-0D4E89C1BC85}" destId="{3F37B2B9-691B-4368-ACA8-4D66787A913F}" srcOrd="2" destOrd="0" presId="urn:microsoft.com/office/officeart/2005/8/layout/orgChart1"/>
    <dgm:cxn modelId="{F613F9EC-E1A7-455C-9725-05E49EB5A84D}" type="presParOf" srcId="{EA1E1AFA-CD1E-43D2-A807-52ED5BABF7FF}" destId="{F2137B98-8301-4F3C-BCC9-E2CF6A209D2B}" srcOrd="4" destOrd="0" presId="urn:microsoft.com/office/officeart/2005/8/layout/orgChart1"/>
    <dgm:cxn modelId="{758C1381-0413-4921-89F5-F0D5852A86E4}" type="presParOf" srcId="{EA1E1AFA-CD1E-43D2-A807-52ED5BABF7FF}" destId="{B6D6BF97-8E48-4DED-82B2-B9F86DA264A3}" srcOrd="5" destOrd="0" presId="urn:microsoft.com/office/officeart/2005/8/layout/orgChart1"/>
    <dgm:cxn modelId="{9E6A1928-1E4C-41DC-BA1B-1FDA6EBFB7D6}" type="presParOf" srcId="{B6D6BF97-8E48-4DED-82B2-B9F86DA264A3}" destId="{C6A1B093-CB23-4EA5-B36F-D1513FD3C7A3}" srcOrd="0" destOrd="0" presId="urn:microsoft.com/office/officeart/2005/8/layout/orgChart1"/>
    <dgm:cxn modelId="{354445C2-E101-4EFD-B385-400774A1A85C}" type="presParOf" srcId="{C6A1B093-CB23-4EA5-B36F-D1513FD3C7A3}" destId="{7FE23CFE-7F27-42BA-AA2C-DC7535C4C9E7}" srcOrd="0" destOrd="0" presId="urn:microsoft.com/office/officeart/2005/8/layout/orgChart1"/>
    <dgm:cxn modelId="{A1B79840-EE0A-4158-AE92-40D49F8E1341}" type="presParOf" srcId="{C6A1B093-CB23-4EA5-B36F-D1513FD3C7A3}" destId="{D042ABE9-A016-4F8F-8910-CE54B0852CEF}" srcOrd="1" destOrd="0" presId="urn:microsoft.com/office/officeart/2005/8/layout/orgChart1"/>
    <dgm:cxn modelId="{63FF161A-4EC4-4FF6-BA76-1EDF516F230F}" type="presParOf" srcId="{B6D6BF97-8E48-4DED-82B2-B9F86DA264A3}" destId="{9A0580D4-3999-431C-8383-AD18296220C0}" srcOrd="1" destOrd="0" presId="urn:microsoft.com/office/officeart/2005/8/layout/orgChart1"/>
    <dgm:cxn modelId="{4332D167-7306-4560-8470-7F70CF2AAA7C}" type="presParOf" srcId="{B6D6BF97-8E48-4DED-82B2-B9F86DA264A3}" destId="{7BB6E323-6395-4A8B-A67C-1DE6B86C79DF}" srcOrd="2" destOrd="0" presId="urn:microsoft.com/office/officeart/2005/8/layout/orgChart1"/>
    <dgm:cxn modelId="{EDB52447-639E-444A-9426-5F4975AF08C5}" type="presParOf" srcId="{24C3CC71-EBC1-4EF0-B447-3830DAEBAE61}" destId="{CD81053B-3651-48A7-BD52-788F6A61B0CE}" srcOrd="2" destOrd="0" presId="urn:microsoft.com/office/officeart/2005/8/layout/orgChart1"/>
    <dgm:cxn modelId="{5365BF1D-112B-4CE2-93BF-ACE5C1EB925D}" type="presParOf" srcId="{CD81053B-3651-48A7-BD52-788F6A61B0CE}" destId="{8B252EFD-45AF-4EF3-ACE7-8E10127DB9CB}" srcOrd="0" destOrd="0" presId="urn:microsoft.com/office/officeart/2005/8/layout/orgChart1"/>
    <dgm:cxn modelId="{7A38F579-EB9A-469B-A48C-C51B4F385D18}" type="presParOf" srcId="{CD81053B-3651-48A7-BD52-788F6A61B0CE}" destId="{1CCE8A92-5862-4408-9D1F-D99DDACC119D}" srcOrd="1" destOrd="0" presId="urn:microsoft.com/office/officeart/2005/8/layout/orgChart1"/>
    <dgm:cxn modelId="{C827FE4F-BB92-4FCC-8502-283ABB3E3964}" type="presParOf" srcId="{1CCE8A92-5862-4408-9D1F-D99DDACC119D}" destId="{BC0CC13A-9C14-4692-8621-417C7FE8E1EC}" srcOrd="0" destOrd="0" presId="urn:microsoft.com/office/officeart/2005/8/layout/orgChart1"/>
    <dgm:cxn modelId="{1BB0CCFE-8062-4C14-9E72-A03BCF6E5D96}" type="presParOf" srcId="{BC0CC13A-9C14-4692-8621-417C7FE8E1EC}" destId="{4E495DC3-2F8A-4AD2-A682-382B4ACE40AF}" srcOrd="0" destOrd="0" presId="urn:microsoft.com/office/officeart/2005/8/layout/orgChart1"/>
    <dgm:cxn modelId="{5C4A1869-447A-41DB-B6C4-D537DF13BBD7}" type="presParOf" srcId="{BC0CC13A-9C14-4692-8621-417C7FE8E1EC}" destId="{BB767ED4-7484-4988-A6DD-B6E5F8670B76}" srcOrd="1" destOrd="0" presId="urn:microsoft.com/office/officeart/2005/8/layout/orgChart1"/>
    <dgm:cxn modelId="{087CBE76-EF3B-4B9E-8ED2-42A521E12AE5}" type="presParOf" srcId="{1CCE8A92-5862-4408-9D1F-D99DDACC119D}" destId="{7BA28DB2-EE76-4E90-AF9C-33734944983C}" srcOrd="1" destOrd="0" presId="urn:microsoft.com/office/officeart/2005/8/layout/orgChart1"/>
    <dgm:cxn modelId="{8D60E871-0E5A-4EC9-8768-D9E67CDB8021}" type="presParOf" srcId="{1CCE8A92-5862-4408-9D1F-D99DDACC119D}" destId="{E7472D6E-163D-4B11-B0B6-8D95D8C00836}" srcOrd="2" destOrd="0" presId="urn:microsoft.com/office/officeart/2005/8/layout/orgChart1"/>
    <dgm:cxn modelId="{2486CC07-F96B-4AE4-B14B-BB156662EF7A}" type="presParOf" srcId="{EA2D3FE4-E747-4491-8B95-1E19A8435A93}" destId="{651ACA77-4414-4C5E-9EBB-D3475A21DC63}" srcOrd="1" destOrd="0" presId="urn:microsoft.com/office/officeart/2005/8/layout/orgChart1"/>
    <dgm:cxn modelId="{D081954C-F891-46CA-8E82-0D05E2D8EED1}" type="presParOf" srcId="{651ACA77-4414-4C5E-9EBB-D3475A21DC63}" destId="{B51BD4BE-B067-4710-9F9B-3E0C5FE00711}" srcOrd="0" destOrd="0" presId="urn:microsoft.com/office/officeart/2005/8/layout/orgChart1"/>
    <dgm:cxn modelId="{203E852C-5CED-4283-A320-57DE10E4862B}" type="presParOf" srcId="{B51BD4BE-B067-4710-9F9B-3E0C5FE00711}" destId="{54383739-E5BB-4A90-86E1-E36666E1374B}" srcOrd="0" destOrd="0" presId="urn:microsoft.com/office/officeart/2005/8/layout/orgChart1"/>
    <dgm:cxn modelId="{0D1C85D5-D9BD-4259-973A-EF1A37E5BC71}" type="presParOf" srcId="{B51BD4BE-B067-4710-9F9B-3E0C5FE00711}" destId="{C46A07C3-8C44-4F83-83D9-D2E8129B1F78}" srcOrd="1" destOrd="0" presId="urn:microsoft.com/office/officeart/2005/8/layout/orgChart1"/>
    <dgm:cxn modelId="{E4F78ADA-3A10-4810-8370-6BBEDE1B5F76}" type="presParOf" srcId="{651ACA77-4414-4C5E-9EBB-D3475A21DC63}" destId="{897E6249-D722-4793-89A3-3B04A4D48D9B}" srcOrd="1" destOrd="0" presId="urn:microsoft.com/office/officeart/2005/8/layout/orgChart1"/>
    <dgm:cxn modelId="{0430D889-597A-45F2-AD45-1B4CF681E387}" type="presParOf" srcId="{651ACA77-4414-4C5E-9EBB-D3475A21DC63}" destId="{F3A14980-868F-454E-B4B0-D1EF4087E44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52EFD-45AF-4EF3-ACE7-8E10127DB9CB}">
      <dsp:nvSpPr>
        <dsp:cNvPr id="0" name=""/>
        <dsp:cNvSpPr/>
      </dsp:nvSpPr>
      <dsp:spPr>
        <a:xfrm>
          <a:off x="2860867" y="1212180"/>
          <a:ext cx="187132" cy="819819"/>
        </a:xfrm>
        <a:custGeom>
          <a:avLst/>
          <a:gdLst/>
          <a:ahLst/>
          <a:cxnLst/>
          <a:rect l="0" t="0" r="0" b="0"/>
          <a:pathLst>
            <a:path>
              <a:moveTo>
                <a:pt x="187132" y="0"/>
              </a:moveTo>
              <a:lnTo>
                <a:pt x="187132" y="819819"/>
              </a:lnTo>
              <a:lnTo>
                <a:pt x="0" y="819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137B98-8301-4F3C-BCC9-E2CF6A209D2B}">
      <dsp:nvSpPr>
        <dsp:cNvPr id="0" name=""/>
        <dsp:cNvSpPr/>
      </dsp:nvSpPr>
      <dsp:spPr>
        <a:xfrm>
          <a:off x="3048000" y="1212180"/>
          <a:ext cx="2156482" cy="1639639"/>
        </a:xfrm>
        <a:custGeom>
          <a:avLst/>
          <a:gdLst/>
          <a:ahLst/>
          <a:cxnLst/>
          <a:rect l="0" t="0" r="0" b="0"/>
          <a:pathLst>
            <a:path>
              <a:moveTo>
                <a:pt x="0" y="0"/>
              </a:moveTo>
              <a:lnTo>
                <a:pt x="0" y="1452506"/>
              </a:lnTo>
              <a:lnTo>
                <a:pt x="2156482" y="1452506"/>
              </a:lnTo>
              <a:lnTo>
                <a:pt x="2156482"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0A57A-E032-4F2F-9A96-F51DAA198871}">
      <dsp:nvSpPr>
        <dsp:cNvPr id="0" name=""/>
        <dsp:cNvSpPr/>
      </dsp:nvSpPr>
      <dsp:spPr>
        <a:xfrm>
          <a:off x="3002280" y="1212180"/>
          <a:ext cx="91440" cy="1639639"/>
        </a:xfrm>
        <a:custGeom>
          <a:avLst/>
          <a:gdLst/>
          <a:ahLst/>
          <a:cxnLst/>
          <a:rect l="0" t="0" r="0" b="0"/>
          <a:pathLst>
            <a:path>
              <a:moveTo>
                <a:pt x="45720" y="0"/>
              </a:moveTo>
              <a:lnTo>
                <a:pt x="4572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CC1F07-9F27-44AC-AEC9-194674DC7507}">
      <dsp:nvSpPr>
        <dsp:cNvPr id="0" name=""/>
        <dsp:cNvSpPr/>
      </dsp:nvSpPr>
      <dsp:spPr>
        <a:xfrm>
          <a:off x="891517" y="1212180"/>
          <a:ext cx="2156482" cy="1639639"/>
        </a:xfrm>
        <a:custGeom>
          <a:avLst/>
          <a:gdLst/>
          <a:ahLst/>
          <a:cxnLst/>
          <a:rect l="0" t="0" r="0" b="0"/>
          <a:pathLst>
            <a:path>
              <a:moveTo>
                <a:pt x="2156482" y="0"/>
              </a:moveTo>
              <a:lnTo>
                <a:pt x="2156482" y="1452506"/>
              </a:lnTo>
              <a:lnTo>
                <a:pt x="0" y="1452506"/>
              </a:lnTo>
              <a:lnTo>
                <a:pt x="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811B08-CBC7-4E1B-90C1-24209D98DB49}">
      <dsp:nvSpPr>
        <dsp:cNvPr id="0" name=""/>
        <dsp:cNvSpPr/>
      </dsp:nvSpPr>
      <dsp:spPr>
        <a:xfrm>
          <a:off x="2156891" y="321071"/>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Council- Pathway to Adventure</a:t>
          </a:r>
          <a:endParaRPr lang="en-US" sz="1900" kern="1200" dirty="0"/>
        </a:p>
      </dsp:txBody>
      <dsp:txXfrm>
        <a:off x="2156891" y="321071"/>
        <a:ext cx="1782216" cy="891108"/>
      </dsp:txXfrm>
    </dsp:sp>
    <dsp:sp modelId="{BD58FEC3-F86C-4AE2-B1E5-0409A41AABA7}">
      <dsp:nvSpPr>
        <dsp:cNvPr id="0" name=""/>
        <dsp:cNvSpPr/>
      </dsp:nvSpPr>
      <dsp:spPr>
        <a:xfrm>
          <a:off x="409"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Sponsoring Org. </a:t>
          </a:r>
        </a:p>
        <a:p>
          <a:pPr lvl="0" algn="ctr" defTabSz="844550">
            <a:lnSpc>
              <a:spcPct val="90000"/>
            </a:lnSpc>
            <a:spcBef>
              <a:spcPct val="0"/>
            </a:spcBef>
            <a:spcAft>
              <a:spcPct val="35000"/>
            </a:spcAft>
          </a:pPr>
          <a:r>
            <a:rPr lang="en-US" sz="1900" kern="1200" dirty="0" smtClean="0"/>
            <a:t>Pack 341</a:t>
          </a:r>
          <a:endParaRPr lang="en-US" sz="1900" kern="1200" dirty="0"/>
        </a:p>
      </dsp:txBody>
      <dsp:txXfrm>
        <a:off x="409" y="2851819"/>
        <a:ext cx="1782216" cy="891108"/>
      </dsp:txXfrm>
    </dsp:sp>
    <dsp:sp modelId="{D134C102-49B7-4B44-AED6-858DF7A5CFE8}">
      <dsp:nvSpPr>
        <dsp:cNvPr id="0" name=""/>
        <dsp:cNvSpPr/>
      </dsp:nvSpPr>
      <dsp:spPr>
        <a:xfrm>
          <a:off x="2156891"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Sponsoring Org.</a:t>
          </a:r>
        </a:p>
        <a:p>
          <a:pPr lvl="0" algn="ctr" defTabSz="844550">
            <a:lnSpc>
              <a:spcPct val="90000"/>
            </a:lnSpc>
            <a:spcBef>
              <a:spcPct val="0"/>
            </a:spcBef>
            <a:spcAft>
              <a:spcPct val="35000"/>
            </a:spcAft>
          </a:pPr>
          <a:r>
            <a:rPr lang="en-US" sz="1900" kern="1200" dirty="0" smtClean="0"/>
            <a:t>Troop 318</a:t>
          </a:r>
          <a:endParaRPr lang="en-US" sz="1900" kern="1200" dirty="0"/>
        </a:p>
      </dsp:txBody>
      <dsp:txXfrm>
        <a:off x="2156891" y="2851819"/>
        <a:ext cx="1782216" cy="891108"/>
      </dsp:txXfrm>
    </dsp:sp>
    <dsp:sp modelId="{7FE23CFE-7F27-42BA-AA2C-DC7535C4C9E7}">
      <dsp:nvSpPr>
        <dsp:cNvPr id="0" name=""/>
        <dsp:cNvSpPr/>
      </dsp:nvSpPr>
      <dsp:spPr>
        <a:xfrm>
          <a:off x="4313373"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Sponsoring Org.</a:t>
          </a:r>
        </a:p>
        <a:p>
          <a:pPr lvl="0" algn="ctr" defTabSz="844550">
            <a:lnSpc>
              <a:spcPct val="90000"/>
            </a:lnSpc>
            <a:spcBef>
              <a:spcPct val="0"/>
            </a:spcBef>
            <a:spcAft>
              <a:spcPct val="35000"/>
            </a:spcAft>
          </a:pPr>
          <a:r>
            <a:rPr lang="en-US" sz="1900" kern="1200" dirty="0" smtClean="0"/>
            <a:t>Crew 348</a:t>
          </a:r>
        </a:p>
      </dsp:txBody>
      <dsp:txXfrm>
        <a:off x="4313373" y="2851819"/>
        <a:ext cx="1782216" cy="891108"/>
      </dsp:txXfrm>
    </dsp:sp>
    <dsp:sp modelId="{4E495DC3-2F8A-4AD2-A682-382B4ACE40AF}">
      <dsp:nvSpPr>
        <dsp:cNvPr id="0" name=""/>
        <dsp:cNvSpPr/>
      </dsp:nvSpPr>
      <dsp:spPr>
        <a:xfrm>
          <a:off x="1078650" y="1586445"/>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District- </a:t>
          </a:r>
          <a:r>
            <a:rPr lang="en-US" sz="1900" kern="1200" dirty="0" err="1" smtClean="0"/>
            <a:t>Nishnabec</a:t>
          </a:r>
          <a:endParaRPr lang="en-US" sz="1900" kern="1200" dirty="0"/>
        </a:p>
      </dsp:txBody>
      <dsp:txXfrm>
        <a:off x="1078650" y="1586445"/>
        <a:ext cx="1782216" cy="891108"/>
      </dsp:txXfrm>
    </dsp:sp>
    <dsp:sp modelId="{54383739-E5BB-4A90-86E1-E36666E1374B}">
      <dsp:nvSpPr>
        <dsp:cNvPr id="0" name=""/>
        <dsp:cNvSpPr/>
      </dsp:nvSpPr>
      <dsp:spPr>
        <a:xfrm>
          <a:off x="3117025" y="1585991"/>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District-Arrowhead</a:t>
          </a:r>
          <a:endParaRPr lang="en-US" sz="1900" kern="1200" dirty="0"/>
        </a:p>
      </dsp:txBody>
      <dsp:txXfrm>
        <a:off x="3117025" y="1585991"/>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22F2D0E3-398D-8B4D-9A68-11BBEED66B49}" type="datetimeFigureOut">
              <a:rPr lang="en-US" smtClean="0"/>
              <a:t>3/16/2017</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E8E8B710-C719-1745-AAAB-C6ED1B0AD50C}" type="slidenum">
              <a:rPr lang="en-US" smtClean="0"/>
              <a:t>‹#›</a:t>
            </a:fld>
            <a:endParaRPr lang="en-US"/>
          </a:p>
        </p:txBody>
      </p:sp>
    </p:spTree>
    <p:extLst>
      <p:ext uri="{BB962C8B-B14F-4D97-AF65-F5344CB8AC3E}">
        <p14:creationId xmlns:p14="http://schemas.microsoft.com/office/powerpoint/2010/main" val="4171657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131AA728-0AD1-B44B-B0B9-B8B80ED229F3}" type="datetimeFigureOut">
              <a:rPr lang="en-US" smtClean="0"/>
              <a:t>3/16/2017</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13E9C162-FD9D-7145-B4EE-9DC0F84A193A}" type="slidenum">
              <a:rPr lang="en-US" smtClean="0"/>
              <a:t>‹#›</a:t>
            </a:fld>
            <a:endParaRPr lang="en-US"/>
          </a:p>
        </p:txBody>
      </p:sp>
    </p:spTree>
    <p:extLst>
      <p:ext uri="{BB962C8B-B14F-4D97-AF65-F5344CB8AC3E}">
        <p14:creationId xmlns:p14="http://schemas.microsoft.com/office/powerpoint/2010/main" val="3771396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yscouting.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nuclearconnect.org/in-the-classroom/for-teachers/mouse-trap-reactor" TargetMode="External"/><Relationship Id="rId13" Type="http://schemas.openxmlformats.org/officeDocument/2006/relationships/hyperlink" Target="http://www.atomicheritage.org/index.php/component/content/article/42-resources-tab-/211-women-pioneers-in-nuclear-science.html" TargetMode="External"/><Relationship Id="rId18" Type="http://schemas.openxmlformats.org/officeDocument/2006/relationships/hyperlink" Target="http://www.nuclearconnect.org/in-the-classroom/for-teachers/making-atoms-visible-electroscope" TargetMode="External"/><Relationship Id="rId26" Type="http://schemas.openxmlformats.org/officeDocument/2006/relationships/hyperlink" Target="http://www.nuclearconnect.org/wp-content/uploads/2013/07/Day_with_the_Atomweb.pdf" TargetMode="External"/><Relationship Id="rId3" Type="http://schemas.openxmlformats.org/officeDocument/2006/relationships/hyperlink" Target="http://www.nuclearconnect.org/know-nuclear/science" TargetMode="External"/><Relationship Id="rId21" Type="http://schemas.openxmlformats.org/officeDocument/2006/relationships/hyperlink" Target="http://www.nuclearconnect.org/in-the-classroom/for-teachers/modeling-radioactive-stable-atoms" TargetMode="External"/><Relationship Id="rId7" Type="http://schemas.openxmlformats.org/officeDocument/2006/relationships/hyperlink" Target="http://www.nuclearconnect.org/in-the-classroom/for-teachers/chain-reaction-the-basic-of-nuclear-energy" TargetMode="External"/><Relationship Id="rId12" Type="http://schemas.openxmlformats.org/officeDocument/2006/relationships/hyperlink" Target="http://www.nuclearconnect.org/in-the-classroom/for-students/careers" TargetMode="External"/><Relationship Id="rId17" Type="http://schemas.openxmlformats.org/officeDocument/2006/relationships/hyperlink" Target="http://www.nuclearconnect.org/in-the-classroom/for-teachers/cloud_chamber" TargetMode="External"/><Relationship Id="rId25" Type="http://schemas.openxmlformats.org/officeDocument/2006/relationships/hyperlink" Target="http://www.nuclearconnect.org/know-nuclear/talking-nuclear/sustainable-development" TargetMode="External"/><Relationship Id="rId2" Type="http://schemas.openxmlformats.org/officeDocument/2006/relationships/slide" Target="../slides/slide5.xml"/><Relationship Id="rId16" Type="http://schemas.openxmlformats.org/officeDocument/2006/relationships/hyperlink" Target="http://www.nuclearconnect.org/know-nuclear/science/protecting" TargetMode="External"/><Relationship Id="rId20" Type="http://schemas.openxmlformats.org/officeDocument/2006/relationships/hyperlink" Target="http://www.nuclearconnect.org/in-the-classroom/for-teachers/seeing-the-unseen-rutherfords-experiment" TargetMode="External"/><Relationship Id="rId29" Type="http://schemas.openxmlformats.org/officeDocument/2006/relationships/hyperlink" Target="http://www.nuclearconnect.org/wp-content/uploads/2013/06/BWR_NuclearPower_web.pdf" TargetMode="External"/><Relationship Id="rId1" Type="http://schemas.openxmlformats.org/officeDocument/2006/relationships/notesMaster" Target="../notesMasters/notesMaster1.xml"/><Relationship Id="rId6" Type="http://schemas.openxmlformats.org/officeDocument/2006/relationships/hyperlink" Target="http://www.nuclearconnect.org/wp-content/uploads/2014/06/Half_Life_ALL.pdf" TargetMode="External"/><Relationship Id="rId11" Type="http://schemas.openxmlformats.org/officeDocument/2006/relationships/hyperlink" Target="http://nightsky.jpl.nasa.gov/docs/SNNuclearFusion.pdf" TargetMode="External"/><Relationship Id="rId24" Type="http://schemas.openxmlformats.org/officeDocument/2006/relationships/hyperlink" Target="http://www.nuclearconnect.org/wp-content/uploads/2013/06/NuclearFuelCycle_web.pdf" TargetMode="External"/><Relationship Id="rId32" Type="http://schemas.openxmlformats.org/officeDocument/2006/relationships/hyperlink" Target="http://www.nuclearconnect.org/in-the-classroom/for-teachers/nuclear-technology-in-industry-everyday-applications" TargetMode="External"/><Relationship Id="rId5" Type="http://schemas.openxmlformats.org/officeDocument/2006/relationships/hyperlink" Target="http://www.nuclearconnect.org/in-the-classroom/for-teachers/activity-licorice-half-life" TargetMode="External"/><Relationship Id="rId15" Type="http://schemas.openxmlformats.org/officeDocument/2006/relationships/hyperlink" Target="http://www.nuclearconnect.org/wp-content/uploads/2014/04/Radiation-Dose-Chart-web.pdf" TargetMode="External"/><Relationship Id="rId23" Type="http://schemas.openxmlformats.org/officeDocument/2006/relationships/hyperlink" Target="http://www.ans.org/const/local/" TargetMode="External"/><Relationship Id="rId28" Type="http://schemas.openxmlformats.org/officeDocument/2006/relationships/hyperlink" Target="http://www.nuclearconnect.org/wp-content/uploads/2014/08/Medical_Use_of_Radioisotopes_web.pdf" TargetMode="External"/><Relationship Id="rId10" Type="http://schemas.openxmlformats.org/officeDocument/2006/relationships/hyperlink" Target="http://www.nuclearconnect.org/in-the-classroom/for-teachers/what-is-fission" TargetMode="External"/><Relationship Id="rId19" Type="http://schemas.openxmlformats.org/officeDocument/2006/relationships/hyperlink" Target="http://www.nuclearconnect.org/in-the-classroom/for-teachers/making-radiation-photographs" TargetMode="External"/><Relationship Id="rId31" Type="http://schemas.openxmlformats.org/officeDocument/2006/relationships/hyperlink" Target="http://www.nuclearconnect.org/wp-content/uploads/2014/06/Energy_Action_Game.pdf" TargetMode="External"/><Relationship Id="rId4" Type="http://schemas.openxmlformats.org/officeDocument/2006/relationships/hyperlink" Target="http://www.nuclearconnect.org/in-the-classroom/for-teachers/half-life-of-paper-mms-pennies-or-puzzle-pieces" TargetMode="External"/><Relationship Id="rId9" Type="http://schemas.openxmlformats.org/officeDocument/2006/relationships/hyperlink" Target="http://www.nuclearconnect.org/in-the-classroom/for-teachers/nuclear-chain-reaction-using-dominoes" TargetMode="External"/><Relationship Id="rId14" Type="http://schemas.openxmlformats.org/officeDocument/2006/relationships/hyperlink" Target="http://www.nuclearconnect.org/wp-content/uploads/2013/04/ANS-Careers_web.pdf" TargetMode="External"/><Relationship Id="rId22" Type="http://schemas.openxmlformats.org/officeDocument/2006/relationships/hyperlink" Target="http://www.nuclearconnect.org/wp-content/uploads/2015/01/3d-the-anatomy-of-an-atom.pdf" TargetMode="External"/><Relationship Id="rId27" Type="http://schemas.openxmlformats.org/officeDocument/2006/relationships/hyperlink" Target="http://www.nuclearconnect.org/wp-content/uploads/2013/09/Sustainable_Solutions_web.pdf" TargetMode="External"/><Relationship Id="rId30" Type="http://schemas.openxmlformats.org/officeDocument/2006/relationships/hyperlink" Target="http://www.nuclearconnect.org/wp-content/uploads/2013/06/PWR_NuclearPower_web.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E9C162-FD9D-7145-B4EE-9DC0F84A193A}" type="slidenum">
              <a:rPr lang="en-US" smtClean="0"/>
              <a:t>1</a:t>
            </a:fld>
            <a:endParaRPr lang="en-US"/>
          </a:p>
        </p:txBody>
      </p:sp>
    </p:spTree>
    <p:extLst>
      <p:ext uri="{BB962C8B-B14F-4D97-AF65-F5344CB8AC3E}">
        <p14:creationId xmlns:p14="http://schemas.microsoft.com/office/powerpoint/2010/main" val="1962350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E9C162-FD9D-7145-B4EE-9DC0F84A193A}" type="slidenum">
              <a:rPr lang="en-US" smtClean="0"/>
              <a:t>10</a:t>
            </a:fld>
            <a:endParaRPr lang="en-US"/>
          </a:p>
        </p:txBody>
      </p:sp>
    </p:spTree>
    <p:extLst>
      <p:ext uri="{BB962C8B-B14F-4D97-AF65-F5344CB8AC3E}">
        <p14:creationId xmlns:p14="http://schemas.microsoft.com/office/powerpoint/2010/main" val="367280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11</a:t>
            </a:fld>
            <a:endParaRPr lang="en-US"/>
          </a:p>
        </p:txBody>
      </p:sp>
    </p:spTree>
    <p:extLst>
      <p:ext uri="{BB962C8B-B14F-4D97-AF65-F5344CB8AC3E}">
        <p14:creationId xmlns:p14="http://schemas.microsoft.com/office/powerpoint/2010/main" val="848022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charset="0"/>
              </a:defRPr>
            </a:lvl1pPr>
            <a:lvl2pPr marL="758552" indent="-291751" eaLnBrk="0" hangingPunct="0">
              <a:spcBef>
                <a:spcPct val="30000"/>
              </a:spcBef>
              <a:defRPr sz="1200">
                <a:solidFill>
                  <a:schemeClr val="tx1"/>
                </a:solidFill>
                <a:latin typeface="Calibri" charset="0"/>
              </a:defRPr>
            </a:lvl2pPr>
            <a:lvl3pPr marL="1167003" indent="-233401" eaLnBrk="0" hangingPunct="0">
              <a:spcBef>
                <a:spcPct val="30000"/>
              </a:spcBef>
              <a:defRPr sz="1200">
                <a:solidFill>
                  <a:schemeClr val="tx1"/>
                </a:solidFill>
                <a:latin typeface="Calibri" charset="0"/>
              </a:defRPr>
            </a:lvl3pPr>
            <a:lvl4pPr marL="1633804" indent="-233401" eaLnBrk="0" hangingPunct="0">
              <a:spcBef>
                <a:spcPct val="30000"/>
              </a:spcBef>
              <a:defRPr sz="1200">
                <a:solidFill>
                  <a:schemeClr val="tx1"/>
                </a:solidFill>
                <a:latin typeface="Calibri" charset="0"/>
              </a:defRPr>
            </a:lvl4pPr>
            <a:lvl5pPr marL="2100605" indent="-233401" eaLnBrk="0" hangingPunct="0">
              <a:spcBef>
                <a:spcPct val="30000"/>
              </a:spcBef>
              <a:defRPr sz="1200">
                <a:solidFill>
                  <a:schemeClr val="tx1"/>
                </a:solidFill>
                <a:latin typeface="Calibri" charset="0"/>
              </a:defRPr>
            </a:lvl5pPr>
            <a:lvl6pPr marL="2567407" indent="-233401" eaLnBrk="0" fontAlgn="base" hangingPunct="0">
              <a:spcBef>
                <a:spcPct val="30000"/>
              </a:spcBef>
              <a:spcAft>
                <a:spcPct val="0"/>
              </a:spcAft>
              <a:defRPr sz="1200">
                <a:solidFill>
                  <a:schemeClr val="tx1"/>
                </a:solidFill>
                <a:latin typeface="Calibri" charset="0"/>
              </a:defRPr>
            </a:lvl6pPr>
            <a:lvl7pPr marL="3034208" indent="-233401" eaLnBrk="0" fontAlgn="base" hangingPunct="0">
              <a:spcBef>
                <a:spcPct val="30000"/>
              </a:spcBef>
              <a:spcAft>
                <a:spcPct val="0"/>
              </a:spcAft>
              <a:defRPr sz="1200">
                <a:solidFill>
                  <a:schemeClr val="tx1"/>
                </a:solidFill>
                <a:latin typeface="Calibri" charset="0"/>
              </a:defRPr>
            </a:lvl7pPr>
            <a:lvl8pPr marL="3501009" indent="-233401" eaLnBrk="0" fontAlgn="base" hangingPunct="0">
              <a:spcBef>
                <a:spcPct val="30000"/>
              </a:spcBef>
              <a:spcAft>
                <a:spcPct val="0"/>
              </a:spcAft>
              <a:defRPr sz="1200">
                <a:solidFill>
                  <a:schemeClr val="tx1"/>
                </a:solidFill>
                <a:latin typeface="Calibri" charset="0"/>
              </a:defRPr>
            </a:lvl8pPr>
            <a:lvl9pPr marL="3967810" indent="-233401"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3C341C9C-A8E5-49EB-9FCC-51216FF1647E}" type="slidenum">
              <a:rPr lang="en-US" altLang="en-US" smtClean="0">
                <a:latin typeface="Times New Roman" charset="0"/>
              </a:rPr>
              <a:pPr eaLnBrk="1" hangingPunct="1">
                <a:spcBef>
                  <a:spcPct val="0"/>
                </a:spcBef>
              </a:pPr>
              <a:t>12</a:t>
            </a:fld>
            <a:endParaRPr lang="en-US" altLang="en-US"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801">
              <a:defRPr/>
            </a:pPr>
            <a:r>
              <a:rPr lang="en-US" dirty="0" smtClean="0">
                <a:latin typeface="Arial" charset="0"/>
              </a:rPr>
              <a:t>In my experience, after contact with council, the GS-USA take care of all troop registration and advertising.</a:t>
            </a:r>
          </a:p>
          <a:p>
            <a:pPr defTabSz="466801">
              <a:defRPr/>
            </a:pPr>
            <a:r>
              <a:rPr lang="en-US" dirty="0" smtClean="0">
                <a:latin typeface="Arial" charset="0"/>
              </a:rPr>
              <a:t>Girls behave better </a:t>
            </a:r>
            <a:r>
              <a:rPr lang="en-US" dirty="0" smtClean="0">
                <a:latin typeface="Arial" charset="0"/>
                <a:sym typeface="Wingdings" pitchFamily="2" charset="2"/>
              </a:rPr>
              <a:t> Age limit not as high</a:t>
            </a:r>
            <a:endParaRPr lang="en-US" dirty="0" smtClean="0">
              <a:latin typeface="Arial" charset="0"/>
            </a:endParaRPr>
          </a:p>
          <a:p>
            <a:endParaRPr lang="en-US" dirty="0"/>
          </a:p>
          <a:p>
            <a:r>
              <a:rPr lang="en-US" dirty="0"/>
              <a:t>Becoming a MB Counselor:</a:t>
            </a:r>
          </a:p>
          <a:p>
            <a:endParaRPr lang="en-US" dirty="0"/>
          </a:p>
          <a:p>
            <a:r>
              <a:rPr lang="en-US" dirty="0"/>
              <a:t>1.Adult Membership - good for one year and free</a:t>
            </a:r>
          </a:p>
          <a:p>
            <a:r>
              <a:rPr lang="en-US" dirty="0"/>
              <a:t>- Fill out adult membership form and submit to local COUNCIL</a:t>
            </a:r>
          </a:p>
          <a:p>
            <a:r>
              <a:rPr lang="en-US" dirty="0"/>
              <a:t>2.Apply to be a counselor - good for one year</a:t>
            </a:r>
          </a:p>
          <a:p>
            <a:r>
              <a:rPr lang="en-US" dirty="0"/>
              <a:t>- Fill out counselor form and submit to local COUNCIL</a:t>
            </a:r>
          </a:p>
          <a:p>
            <a:r>
              <a:rPr lang="en-US" dirty="0"/>
              <a:t>3.Youth protection training - good for two years</a:t>
            </a:r>
          </a:p>
          <a:p>
            <a:r>
              <a:rPr lang="en-US" dirty="0"/>
              <a:t>- Take online training at </a:t>
            </a:r>
            <a:r>
              <a:rPr lang="en-US" u="sng" dirty="0">
                <a:hlinkClick r:id="rId3"/>
              </a:rPr>
              <a:t>http://www.myscouting.org</a:t>
            </a:r>
            <a:endParaRPr lang="en-US" dirty="0"/>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13</a:t>
            </a:fld>
            <a:endParaRPr lang="en-US"/>
          </a:p>
        </p:txBody>
      </p:sp>
    </p:spTree>
    <p:extLst>
      <p:ext uri="{BB962C8B-B14F-4D97-AF65-F5344CB8AC3E}">
        <p14:creationId xmlns:p14="http://schemas.microsoft.com/office/powerpoint/2010/main" val="4009072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E9C162-FD9D-7145-B4EE-9DC0F84A193A}" type="slidenum">
              <a:rPr lang="en-US" smtClean="0"/>
              <a:t>14</a:t>
            </a:fld>
            <a:endParaRPr lang="en-US"/>
          </a:p>
        </p:txBody>
      </p:sp>
    </p:spTree>
    <p:extLst>
      <p:ext uri="{BB962C8B-B14F-4D97-AF65-F5344CB8AC3E}">
        <p14:creationId xmlns:p14="http://schemas.microsoft.com/office/powerpoint/2010/main" val="33310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Making Atoms Visible : Cloud Chamber</a:t>
            </a:r>
          </a:p>
          <a:p>
            <a:r>
              <a:rPr lang="en-US" b="0" dirty="0" smtClean="0"/>
              <a:t>Instructions</a:t>
            </a:r>
            <a:r>
              <a:rPr lang="en-US" b="0" baseline="0" dirty="0" smtClean="0"/>
              <a:t> can be f</a:t>
            </a:r>
            <a:r>
              <a:rPr lang="en-US" b="0" dirty="0" smtClean="0"/>
              <a:t>ound online:</a:t>
            </a:r>
            <a:r>
              <a:rPr lang="en-US" b="0" baseline="0" dirty="0" smtClean="0"/>
              <a:t> </a:t>
            </a:r>
            <a:r>
              <a:rPr lang="en-US" b="0" dirty="0" smtClean="0"/>
              <a:t>http://www.nuclearconnect.org/in-the-classroom/for-teachers/cloud_chamber</a:t>
            </a:r>
          </a:p>
          <a:p>
            <a:r>
              <a:rPr lang="en-US" b="0" dirty="0" smtClean="0"/>
              <a:t>Live Demo video:</a:t>
            </a:r>
            <a:r>
              <a:rPr lang="en-US" b="0" baseline="0" dirty="0" smtClean="0"/>
              <a:t> https://www.youtube.com/watch?v=pewTySxfTQk </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13E9C162-FD9D-7145-B4EE-9DC0F84A193A}" type="slidenum">
              <a:rPr lang="en-US" smtClean="0"/>
              <a:t>15</a:t>
            </a:fld>
            <a:endParaRPr lang="en-US"/>
          </a:p>
        </p:txBody>
      </p:sp>
    </p:spTree>
    <p:extLst>
      <p:ext uri="{BB962C8B-B14F-4D97-AF65-F5344CB8AC3E}">
        <p14:creationId xmlns:p14="http://schemas.microsoft.com/office/powerpoint/2010/main" val="2245085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801">
              <a:defRPr/>
            </a:pPr>
            <a:r>
              <a:rPr lang="en-US" b="1" dirty="0" smtClean="0"/>
              <a:t>Irradiated Salt Demonstration</a:t>
            </a:r>
          </a:p>
          <a:p>
            <a:r>
              <a:rPr lang="en-US" dirty="0" smtClean="0"/>
              <a:t>Instructions </a:t>
            </a:r>
            <a:r>
              <a:rPr lang="en-US" baseline="0" dirty="0" smtClean="0"/>
              <a:t>can be found online - http://www.nuclearconnect.org/in-the-classroom/for-teachers/irradiated-salt-demonstration</a:t>
            </a:r>
          </a:p>
          <a:p>
            <a:r>
              <a:rPr lang="en-US" baseline="0" dirty="0" smtClean="0"/>
              <a:t>Live demo video – Flynn Scientific https://www.youtube.com/watch?v=k3EWN4y3oTE</a:t>
            </a:r>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16</a:t>
            </a:fld>
            <a:endParaRPr lang="en-US"/>
          </a:p>
        </p:txBody>
      </p:sp>
    </p:spTree>
    <p:extLst>
      <p:ext uri="{BB962C8B-B14F-4D97-AF65-F5344CB8AC3E}">
        <p14:creationId xmlns:p14="http://schemas.microsoft.com/office/powerpoint/2010/main" val="3111937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Shipping from</a:t>
            </a:r>
            <a:r>
              <a:rPr lang="en-US" baseline="0" dirty="0" smtClean="0"/>
              <a:t> </a:t>
            </a:r>
            <a:r>
              <a:rPr lang="en-US" baseline="0" dirty="0" err="1" smtClean="0"/>
              <a:t>scoutstuff</a:t>
            </a:r>
            <a:r>
              <a:rPr lang="en-US" baseline="0" dirty="0" smtClean="0"/>
              <a:t> is high, recommend going to a store if you can.</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17</a:t>
            </a:fld>
            <a:endParaRPr lang="en-US"/>
          </a:p>
        </p:txBody>
      </p:sp>
    </p:spTree>
    <p:extLst>
      <p:ext uri="{BB962C8B-B14F-4D97-AF65-F5344CB8AC3E}">
        <p14:creationId xmlns:p14="http://schemas.microsoft.com/office/powerpoint/2010/main" val="2776719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18</a:t>
            </a:fld>
            <a:endParaRPr lang="en-US"/>
          </a:p>
        </p:txBody>
      </p:sp>
    </p:spTree>
    <p:extLst>
      <p:ext uri="{BB962C8B-B14F-4D97-AF65-F5344CB8AC3E}">
        <p14:creationId xmlns:p14="http://schemas.microsoft.com/office/powerpoint/2010/main" val="238949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was given to the Local Sections</a:t>
            </a:r>
            <a:r>
              <a:rPr lang="en-US" baseline="0" dirty="0" smtClean="0"/>
              <a:t> Committee to encourage sections to host scouting workshops.</a:t>
            </a:r>
          </a:p>
          <a:p>
            <a:endParaRPr lang="en-US" baseline="0" dirty="0" smtClean="0"/>
          </a:p>
        </p:txBody>
      </p:sp>
      <p:sp>
        <p:nvSpPr>
          <p:cNvPr id="4" name="Slide Number Placeholder 3"/>
          <p:cNvSpPr>
            <a:spLocks noGrp="1"/>
          </p:cNvSpPr>
          <p:nvPr>
            <p:ph type="sldNum" sz="quarter" idx="10"/>
          </p:nvPr>
        </p:nvSpPr>
        <p:spPr/>
        <p:txBody>
          <a:bodyPr/>
          <a:lstStyle/>
          <a:p>
            <a:fld id="{13E9C162-FD9D-7145-B4EE-9DC0F84A193A}" type="slidenum">
              <a:rPr lang="en-US" smtClean="0"/>
              <a:t>2</a:t>
            </a:fld>
            <a:endParaRPr lang="en-US"/>
          </a:p>
        </p:txBody>
      </p:sp>
    </p:spTree>
    <p:extLst>
      <p:ext uri="{BB962C8B-B14F-4D97-AF65-F5344CB8AC3E}">
        <p14:creationId xmlns:p14="http://schemas.microsoft.com/office/powerpoint/2010/main" val="104417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workshop toolkits are available to ANS members in the Member Center –</a:t>
            </a:r>
          </a:p>
          <a:p>
            <a:endParaRPr lang="en-US" baseline="0" dirty="0" smtClean="0"/>
          </a:p>
          <a:p>
            <a:pPr marL="175050" indent="-175050">
              <a:buFont typeface="Arial" panose="020B0604020202020204" pitchFamily="34" charset="0"/>
              <a:buChar char="•"/>
            </a:pPr>
            <a:r>
              <a:rPr lang="en-US" baseline="0" dirty="0" smtClean="0"/>
              <a:t>Boy Scouts - http://www.ans.org/pi/resources/boyscouts/</a:t>
            </a:r>
          </a:p>
          <a:p>
            <a:pPr marL="175050" indent="-175050">
              <a:buFont typeface="Arial" panose="020B0604020202020204" pitchFamily="34" charset="0"/>
              <a:buChar char="•"/>
            </a:pPr>
            <a:r>
              <a:rPr lang="en-US" baseline="0" dirty="0" smtClean="0"/>
              <a:t>Girl Scouts - http://www.ans.org/pi/resources/girlscouts/</a:t>
            </a:r>
            <a:endParaRPr lang="en-US" dirty="0" smtClean="0"/>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3</a:t>
            </a:fld>
            <a:endParaRPr lang="en-US"/>
          </a:p>
        </p:txBody>
      </p:sp>
    </p:spTree>
    <p:extLst>
      <p:ext uri="{BB962C8B-B14F-4D97-AF65-F5344CB8AC3E}">
        <p14:creationId xmlns:p14="http://schemas.microsoft.com/office/powerpoint/2010/main" val="188856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4</a:t>
            </a:fld>
            <a:endParaRPr lang="en-US"/>
          </a:p>
        </p:txBody>
      </p:sp>
    </p:spTree>
    <p:extLst>
      <p:ext uri="{BB962C8B-B14F-4D97-AF65-F5344CB8AC3E}">
        <p14:creationId xmlns:p14="http://schemas.microsoft.com/office/powerpoint/2010/main" val="58792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to Know Nuclear</a:t>
            </a:r>
          </a:p>
          <a:p>
            <a:r>
              <a:rPr lang="en-US" dirty="0"/>
              <a:t>Prerequisite: Describe the </a:t>
            </a:r>
            <a:r>
              <a:rPr lang="en-US" dirty="0">
                <a:hlinkClick r:id="rId3"/>
              </a:rPr>
              <a:t>basics of nuclear science</a:t>
            </a:r>
            <a:r>
              <a:rPr lang="en-US" dirty="0"/>
              <a:t>.</a:t>
            </a:r>
          </a:p>
          <a:p>
            <a:r>
              <a:rPr lang="en-US" dirty="0"/>
              <a:t>Discuss protons, neutrons, and electrons and how atoms are structured</a:t>
            </a:r>
          </a:p>
          <a:p>
            <a:r>
              <a:rPr lang="en-US" dirty="0"/>
              <a:t>Discuss fission</a:t>
            </a:r>
          </a:p>
          <a:p>
            <a:r>
              <a:rPr lang="en-US" dirty="0"/>
              <a:t>Discuss the difference between atoms and isotopes.</a:t>
            </a:r>
          </a:p>
          <a:p>
            <a:r>
              <a:rPr lang="en-US" dirty="0"/>
              <a:t>Discuss isotopes, stability, and decay chains.</a:t>
            </a:r>
          </a:p>
          <a:p>
            <a:r>
              <a:rPr lang="en-US" dirty="0"/>
              <a:t>Discuss ionizing –vs- non-ionizing radiation</a:t>
            </a:r>
          </a:p>
          <a:p>
            <a:r>
              <a:rPr lang="en-US" b="1" dirty="0"/>
              <a:t>Station A – Half-life / Do one of the following:</a:t>
            </a:r>
            <a:br>
              <a:rPr lang="en-US" b="1" dirty="0"/>
            </a:br>
            <a:endParaRPr lang="en-US" dirty="0"/>
          </a:p>
          <a:p>
            <a:r>
              <a:rPr lang="en-US" dirty="0" err="1">
                <a:hlinkClick r:id="rId4"/>
              </a:rPr>
              <a:t>m&amp;m</a:t>
            </a:r>
            <a:r>
              <a:rPr lang="en-US" baseline="30000" dirty="0" err="1">
                <a:hlinkClick r:id="rId4"/>
              </a:rPr>
              <a:t>TM</a:t>
            </a:r>
            <a:r>
              <a:rPr lang="en-US" dirty="0">
                <a:hlinkClick r:id="rId4"/>
              </a:rPr>
              <a:t> Half-Life Demonstration</a:t>
            </a:r>
            <a:endParaRPr lang="en-US" dirty="0"/>
          </a:p>
          <a:p>
            <a:r>
              <a:rPr lang="en-US" dirty="0">
                <a:hlinkClick r:id="rId5"/>
              </a:rPr>
              <a:t>Licorice Activity</a:t>
            </a:r>
            <a:endParaRPr lang="en-US" dirty="0"/>
          </a:p>
          <a:p>
            <a:r>
              <a:rPr lang="en-US" dirty="0">
                <a:hlinkClick r:id="rId4"/>
              </a:rPr>
              <a:t>Flip-Out (pennies)</a:t>
            </a:r>
            <a:endParaRPr lang="en-US" dirty="0"/>
          </a:p>
          <a:p>
            <a:r>
              <a:rPr lang="en-US" dirty="0">
                <a:hlinkClick r:id="rId6"/>
              </a:rPr>
              <a:t>Half–Life of Paper</a:t>
            </a:r>
            <a:endParaRPr lang="en-US" dirty="0"/>
          </a:p>
          <a:p>
            <a:r>
              <a:rPr lang="en-US" b="1" dirty="0"/>
              <a:t>Station B -  Fission vs Fusion / Do one of the following:</a:t>
            </a:r>
            <a:r>
              <a:rPr lang="en-US" dirty="0"/>
              <a:t/>
            </a:r>
            <a:br>
              <a:rPr lang="en-US" dirty="0"/>
            </a:br>
            <a:r>
              <a:rPr lang="en-US" dirty="0"/>
              <a:t>Discuss how you use fission to make electricity. Discuss the how fusion is different.</a:t>
            </a:r>
          </a:p>
          <a:p>
            <a:r>
              <a:rPr lang="en-US" dirty="0">
                <a:hlinkClick r:id="rId7"/>
              </a:rPr>
              <a:t>Balloon chain reaction</a:t>
            </a:r>
            <a:r>
              <a:rPr lang="en-US" dirty="0"/>
              <a:t> (critical mass)</a:t>
            </a:r>
          </a:p>
          <a:p>
            <a:r>
              <a:rPr lang="en-US" dirty="0">
                <a:hlinkClick r:id="rId8"/>
              </a:rPr>
              <a:t>Mouse trap reactor demonstration</a:t>
            </a:r>
            <a:r>
              <a:rPr lang="en-US" dirty="0"/>
              <a:t> (long set up time, can only be done once)</a:t>
            </a:r>
          </a:p>
          <a:p>
            <a:r>
              <a:rPr lang="en-US" dirty="0">
                <a:hlinkClick r:id="rId9"/>
              </a:rPr>
              <a:t>Dominoes chain reaction</a:t>
            </a:r>
            <a:endParaRPr lang="en-US" dirty="0"/>
          </a:p>
          <a:p>
            <a:r>
              <a:rPr lang="en-US" dirty="0">
                <a:hlinkClick r:id="rId10"/>
              </a:rPr>
              <a:t>Fission balloons</a:t>
            </a:r>
            <a:r>
              <a:rPr lang="en-US" dirty="0"/>
              <a:t> (energy release)</a:t>
            </a:r>
          </a:p>
          <a:p>
            <a:r>
              <a:rPr lang="en-US" dirty="0">
                <a:hlinkClick r:id="rId11"/>
              </a:rPr>
              <a:t>Nuclear fusion</a:t>
            </a:r>
            <a:r>
              <a:rPr lang="en-US" dirty="0"/>
              <a:t> (marshmallows)</a:t>
            </a:r>
          </a:p>
          <a:p>
            <a:r>
              <a:rPr lang="en-US" b="1" dirty="0"/>
              <a:t>Station C – Careers (Girls in Science) / Do one of the following:</a:t>
            </a:r>
            <a:r>
              <a:rPr lang="en-US" dirty="0"/>
              <a:t/>
            </a:r>
            <a:br>
              <a:rPr lang="en-US" dirty="0"/>
            </a:br>
            <a:r>
              <a:rPr lang="en-US" dirty="0"/>
              <a:t>Discuss at least 5 careers: job descriptions, required education and training.  Visit the </a:t>
            </a:r>
            <a:r>
              <a:rPr lang="en-US" dirty="0">
                <a:hlinkClick r:id="rId12"/>
              </a:rPr>
              <a:t>Careers section</a:t>
            </a:r>
            <a:r>
              <a:rPr lang="en-US" dirty="0"/>
              <a:t> on this site to learn more.  You can also interview nuclear professionals to discuss: what they do, why they chose their career path, and how they prepared for it.</a:t>
            </a:r>
          </a:p>
          <a:p>
            <a:r>
              <a:rPr lang="en-US" b="1" dirty="0"/>
              <a:t>Dress up/role playing (team)</a:t>
            </a:r>
            <a:endParaRPr lang="en-US" dirty="0"/>
          </a:p>
          <a:p>
            <a:r>
              <a:rPr lang="en-US" dirty="0"/>
              <a:t>Obtain materials for outfits for at least 5 careers (e.g. lab coat, eye protection, dosimeter, Geiger counter for a radiation worker; radiation training suit, a business suit/ jacket for a manager; a backpack and notebook for a college student, etc.).</a:t>
            </a:r>
          </a:p>
          <a:p>
            <a:r>
              <a:rPr lang="en-US" dirty="0"/>
              <a:t>Break the scouts into sub-groups and each group gets one career. The girls work as a team to explain the job that goes with the outfit. After a few minutes have everyone come together and each group can take a turn presenting about their career.</a:t>
            </a:r>
          </a:p>
          <a:p>
            <a:r>
              <a:rPr lang="en-US" b="1" dirty="0"/>
              <a:t>Who run the World? Girls</a:t>
            </a:r>
            <a:endParaRPr lang="en-US" dirty="0"/>
          </a:p>
          <a:p>
            <a:r>
              <a:rPr lang="en-US" dirty="0"/>
              <a:t>If you do not have access to career items, write about famous </a:t>
            </a:r>
            <a:r>
              <a:rPr lang="en-US" dirty="0">
                <a:hlinkClick r:id="rId13"/>
              </a:rPr>
              <a:t>women in nuclear history</a:t>
            </a:r>
            <a:r>
              <a:rPr lang="en-US" dirty="0"/>
              <a:t> (Marie </a:t>
            </a:r>
            <a:r>
              <a:rPr lang="en-US" dirty="0" err="1"/>
              <a:t>Sklodowska</a:t>
            </a:r>
            <a:r>
              <a:rPr lang="en-US" dirty="0"/>
              <a:t> Curie, Harriet Brooks, </a:t>
            </a:r>
            <a:r>
              <a:rPr lang="en-US" dirty="0" err="1"/>
              <a:t>Lise</a:t>
            </a:r>
            <a:r>
              <a:rPr lang="en-US" dirty="0"/>
              <a:t> Meitner </a:t>
            </a:r>
            <a:r>
              <a:rPr lang="en-US" dirty="0" err="1"/>
              <a:t>etc</a:t>
            </a:r>
            <a:r>
              <a:rPr lang="en-US" dirty="0"/>
              <a:t>), current women in the field (Shirley Jackson, Allison M. Macfarlane,  Kristine L. </a:t>
            </a:r>
            <a:r>
              <a:rPr lang="en-US" dirty="0" err="1"/>
              <a:t>Svinicki</a:t>
            </a:r>
            <a:r>
              <a:rPr lang="en-US" dirty="0"/>
              <a:t> – NRC, </a:t>
            </a:r>
            <a:r>
              <a:rPr lang="en-US" dirty="0" err="1"/>
              <a:t>J’Tia</a:t>
            </a:r>
            <a:r>
              <a:rPr lang="en-US" dirty="0"/>
              <a:t> Taylor – Survivor); or discuss why you are interested in a particular nuclear field.</a:t>
            </a:r>
          </a:p>
          <a:p>
            <a:r>
              <a:rPr lang="en-US" b="1" dirty="0"/>
              <a:t>Resources:</a:t>
            </a:r>
            <a:r>
              <a:rPr lang="en-US" dirty="0"/>
              <a:t/>
            </a:r>
            <a:br>
              <a:rPr lang="en-US" dirty="0"/>
            </a:br>
            <a:r>
              <a:rPr lang="en-US" dirty="0">
                <a:hlinkClick r:id="rId14"/>
              </a:rPr>
              <a:t>ANS Careers brochure</a:t>
            </a:r>
            <a:endParaRPr lang="en-US" dirty="0"/>
          </a:p>
          <a:p>
            <a:r>
              <a:rPr lang="en-US" b="1" dirty="0"/>
              <a:t>Station D – Radiation and radioactivity are a natural part of our world / Do one of the following:</a:t>
            </a:r>
            <a:endParaRPr lang="en-US" dirty="0"/>
          </a:p>
          <a:p>
            <a:r>
              <a:rPr lang="en-US" b="1" dirty="0"/>
              <a:t>Calculate your annual dose</a:t>
            </a:r>
            <a:endParaRPr lang="en-US" dirty="0"/>
          </a:p>
          <a:p>
            <a:r>
              <a:rPr lang="en-US" dirty="0"/>
              <a:t>Complete the </a:t>
            </a:r>
            <a:r>
              <a:rPr lang="en-US" dirty="0">
                <a:hlinkClick r:id="rId15"/>
              </a:rPr>
              <a:t>ANS Radiation dose chart</a:t>
            </a:r>
            <a:r>
              <a:rPr lang="en-US" dirty="0"/>
              <a:t>.  An adult should walk the girls through this step-by-step to ensure they know what each item is.</a:t>
            </a:r>
          </a:p>
          <a:p>
            <a:r>
              <a:rPr lang="en-US" dirty="0"/>
              <a:t>Explain the concepts of </a:t>
            </a:r>
            <a:r>
              <a:rPr lang="en-US" dirty="0">
                <a:hlinkClick r:id="rId16"/>
              </a:rPr>
              <a:t>time, distance, and shielding</a:t>
            </a:r>
            <a:r>
              <a:rPr lang="en-US" dirty="0"/>
              <a:t>.</a:t>
            </a:r>
          </a:p>
          <a:p>
            <a:r>
              <a:rPr lang="en-US" b="1" dirty="0"/>
              <a:t>Detecting Radiation</a:t>
            </a:r>
            <a:endParaRPr lang="en-US" dirty="0"/>
          </a:p>
          <a:p>
            <a:r>
              <a:rPr lang="en-US" dirty="0"/>
              <a:t>Obtain Geiger counters, sources (alpha, beta, gamma), and shielding materials (paper and lead)</a:t>
            </a:r>
          </a:p>
          <a:p>
            <a:r>
              <a:rPr lang="en-US" dirty="0"/>
              <a:t>Place sources at different heights/lengths to demonstrate distance.</a:t>
            </a:r>
          </a:p>
          <a:p>
            <a:r>
              <a:rPr lang="en-US" b="1" dirty="0"/>
              <a:t>Station E – Seeing the Unseen / Do one of the following:</a:t>
            </a:r>
            <a:br>
              <a:rPr lang="en-US" b="1" dirty="0"/>
            </a:br>
            <a:endParaRPr lang="en-US" dirty="0"/>
          </a:p>
          <a:p>
            <a:r>
              <a:rPr lang="en-US" dirty="0">
                <a:hlinkClick r:id="rId17"/>
              </a:rPr>
              <a:t>Build a cloud chamber</a:t>
            </a:r>
            <a:endParaRPr lang="en-US" dirty="0"/>
          </a:p>
          <a:p>
            <a:r>
              <a:rPr lang="en-US" dirty="0">
                <a:hlinkClick r:id="rId18"/>
              </a:rPr>
              <a:t>Build an electroscope</a:t>
            </a:r>
            <a:r>
              <a:rPr lang="en-US" dirty="0"/>
              <a:t> (ionization chamber)</a:t>
            </a:r>
          </a:p>
          <a:p>
            <a:r>
              <a:rPr lang="en-US" dirty="0">
                <a:hlinkClick r:id="rId19"/>
              </a:rPr>
              <a:t>Radiation photographs</a:t>
            </a:r>
            <a:endParaRPr lang="en-US" dirty="0"/>
          </a:p>
          <a:p>
            <a:r>
              <a:rPr lang="en-US" b="1" dirty="0"/>
              <a:t>Station F – Modeling an Atom / Do one of the following:</a:t>
            </a:r>
            <a:br>
              <a:rPr lang="en-US" b="1" dirty="0"/>
            </a:br>
            <a:endParaRPr lang="en-US" dirty="0"/>
          </a:p>
          <a:p>
            <a:r>
              <a:rPr lang="en-US" dirty="0">
                <a:hlinkClick r:id="rId20"/>
              </a:rPr>
              <a:t>Rutherford Boards</a:t>
            </a:r>
            <a:endParaRPr lang="en-US" dirty="0"/>
          </a:p>
          <a:p>
            <a:r>
              <a:rPr lang="en-US" dirty="0">
                <a:hlinkClick r:id="rId21"/>
              </a:rPr>
              <a:t>Modeling atoms (marshmallows)</a:t>
            </a:r>
            <a:endParaRPr lang="en-US" dirty="0"/>
          </a:p>
          <a:p>
            <a:r>
              <a:rPr lang="en-US" dirty="0">
                <a:hlinkClick r:id="rId22"/>
              </a:rPr>
              <a:t>3D Anatomy of an atom (cut-out)</a:t>
            </a:r>
            <a:endParaRPr lang="en-US" dirty="0"/>
          </a:p>
          <a:p>
            <a:r>
              <a:rPr lang="en-US" b="1" dirty="0"/>
              <a:t>Station G – Nuclear technology works / Do one of the following:  (Cadets/Seniors/Ambassadors Only)</a:t>
            </a:r>
            <a:r>
              <a:rPr lang="en-US" dirty="0"/>
              <a:t/>
            </a:r>
            <a:br>
              <a:rPr lang="en-US" dirty="0"/>
            </a:br>
            <a:r>
              <a:rPr lang="en-US" dirty="0"/>
              <a:t>Since it is difficult to organize  a plant tour on your own, scout troops are encouraged to coordinate tours with nuclear professionals through one of </a:t>
            </a:r>
            <a:r>
              <a:rPr lang="en-US" dirty="0">
                <a:hlinkClick r:id="rId23"/>
              </a:rPr>
              <a:t>ANS’s local sections</a:t>
            </a:r>
            <a:r>
              <a:rPr lang="en-US" dirty="0"/>
              <a:t>. To locate and contact a section in your area, please visit the </a:t>
            </a:r>
            <a:r>
              <a:rPr lang="en-US" dirty="0">
                <a:hlinkClick r:id="rId23"/>
              </a:rPr>
              <a:t>ANS website</a:t>
            </a:r>
            <a:r>
              <a:rPr lang="en-US" dirty="0"/>
              <a:t>. If you are working with a facility for a tour, they may have restrictions on when the girls can tour.  This session can be moved to accommodate the facility.   If a tour is not possible, </a:t>
            </a:r>
            <a:r>
              <a:rPr lang="en-US" dirty="0" err="1"/>
              <a:t>Cadettes</a:t>
            </a:r>
            <a:r>
              <a:rPr lang="en-US" dirty="0"/>
              <a:t>/Seniors/Ambassadors can complete option #4.</a:t>
            </a:r>
          </a:p>
          <a:p>
            <a:r>
              <a:rPr lang="en-US" dirty="0"/>
              <a:t>Visit a local nuclear power plant training facility</a:t>
            </a:r>
          </a:p>
          <a:p>
            <a:r>
              <a:rPr lang="en-US" dirty="0"/>
              <a:t>During the tour discuss, how a reactor works, what a reactor operator’s job is like, and what training is needed.</a:t>
            </a:r>
          </a:p>
          <a:p>
            <a:r>
              <a:rPr lang="en-US" dirty="0"/>
              <a:t>For </a:t>
            </a:r>
            <a:r>
              <a:rPr lang="en-US" dirty="0" err="1"/>
              <a:t>Cadettes</a:t>
            </a:r>
            <a:r>
              <a:rPr lang="en-US" dirty="0"/>
              <a:t>/Seniors/Ambassadors, discuss the </a:t>
            </a:r>
            <a:r>
              <a:rPr lang="en-US" dirty="0">
                <a:hlinkClick r:id="rId24"/>
              </a:rPr>
              <a:t>nuclear fuel cycle</a:t>
            </a:r>
            <a:r>
              <a:rPr lang="en-US" dirty="0"/>
              <a:t> and how fuel is made.  Make sure to include mining, processing, enrichment, fuel assembly (or fuel bundle), nuclear reactor, nuclear waste, and reprocessing.</a:t>
            </a:r>
          </a:p>
          <a:p>
            <a:r>
              <a:rPr lang="en-US" dirty="0"/>
              <a:t>Discuss the importance of a diverse</a:t>
            </a:r>
            <a:r>
              <a:rPr lang="en-US" dirty="0">
                <a:hlinkClick r:id="rId25"/>
              </a:rPr>
              <a:t> energy mix</a:t>
            </a:r>
            <a:r>
              <a:rPr lang="en-US" dirty="0"/>
              <a:t> (including coal, nuclear, gas, and renewables).</a:t>
            </a:r>
          </a:p>
          <a:p>
            <a:r>
              <a:rPr lang="en-US" dirty="0"/>
              <a:t>Visit a local laboratory (national labs) or research reactor (universities).</a:t>
            </a:r>
          </a:p>
          <a:p>
            <a:r>
              <a:rPr lang="en-US" dirty="0"/>
              <a:t>During the tour discuss the variety of experiments performed at the facility, what a researcher’s job is like, and what training is needed.</a:t>
            </a:r>
          </a:p>
          <a:p>
            <a:r>
              <a:rPr lang="en-US" dirty="0"/>
              <a:t>Discuss current research in the field, where famous experiments occurred (</a:t>
            </a:r>
            <a:r>
              <a:rPr lang="en-US" dirty="0" err="1"/>
              <a:t>i.e</a:t>
            </a:r>
            <a:r>
              <a:rPr lang="en-US" dirty="0"/>
              <a:t> Argonne, CERN </a:t>
            </a:r>
            <a:r>
              <a:rPr lang="en-US" dirty="0" err="1"/>
              <a:t>etc</a:t>
            </a:r>
            <a:r>
              <a:rPr lang="en-US" dirty="0"/>
              <a:t>), and what the future holds for new research.</a:t>
            </a:r>
          </a:p>
          <a:p>
            <a:r>
              <a:rPr lang="en-US" dirty="0"/>
              <a:t> Visit a hospital that uses nuclear techniques for diagnosis and treatment of diseases.</a:t>
            </a:r>
          </a:p>
          <a:p>
            <a:r>
              <a:rPr lang="en-US" dirty="0"/>
              <a:t>During the tour interview professionals you meet and learn about the different parts of nuclear medicine.</a:t>
            </a:r>
          </a:p>
          <a:p>
            <a:r>
              <a:rPr lang="en-US" dirty="0"/>
              <a:t>Discuss the various types of nuclear-medicine tests that are performed, the protection used by people who work with radioactive materials at the hospital, and how they dispose of their radioactive waste.</a:t>
            </a:r>
          </a:p>
          <a:p>
            <a:r>
              <a:rPr lang="en-US" dirty="0"/>
              <a:t> If a site visit is not available, discuss the various applications of nuclear technology (space, consumer products, industry, food, health/medicine, archaeology, power generation) and how they benefit your everyday life.</a:t>
            </a:r>
          </a:p>
          <a:p>
            <a:r>
              <a:rPr lang="en-US" b="1" dirty="0"/>
              <a:t>Resources</a:t>
            </a:r>
            <a:r>
              <a:rPr lang="en-US" i="1" dirty="0"/>
              <a:t>:</a:t>
            </a:r>
            <a:endParaRPr lang="en-US" dirty="0"/>
          </a:p>
          <a:p>
            <a:pPr lvl="1"/>
            <a:r>
              <a:rPr lang="en-US" dirty="0">
                <a:hlinkClick r:id="rId26"/>
              </a:rPr>
              <a:t>Day with the Atom</a:t>
            </a:r>
            <a:endParaRPr lang="en-US" dirty="0"/>
          </a:p>
          <a:p>
            <a:pPr lvl="1"/>
            <a:r>
              <a:rPr lang="en-US" dirty="0">
                <a:hlinkClick r:id="rId27"/>
              </a:rPr>
              <a:t>Sustainable Solutions for Our World</a:t>
            </a:r>
            <a:endParaRPr lang="en-US" dirty="0"/>
          </a:p>
          <a:p>
            <a:pPr lvl="1"/>
            <a:r>
              <a:rPr lang="en-US" dirty="0">
                <a:hlinkClick r:id="rId28"/>
              </a:rPr>
              <a:t>Medical Use of Radioisotopes</a:t>
            </a:r>
            <a:endParaRPr lang="en-US" dirty="0"/>
          </a:p>
          <a:p>
            <a:pPr lvl="1"/>
            <a:r>
              <a:rPr lang="en-US" dirty="0">
                <a:hlinkClick r:id="rId24"/>
              </a:rPr>
              <a:t>Fuel Cycle</a:t>
            </a:r>
            <a:endParaRPr lang="en-US" dirty="0"/>
          </a:p>
          <a:p>
            <a:pPr lvl="1"/>
            <a:r>
              <a:rPr lang="en-US" dirty="0">
                <a:hlinkClick r:id="rId29"/>
              </a:rPr>
              <a:t>Boiling Water Reactor</a:t>
            </a:r>
            <a:endParaRPr lang="en-US" dirty="0"/>
          </a:p>
          <a:p>
            <a:pPr lvl="1"/>
            <a:r>
              <a:rPr lang="en-US" dirty="0">
                <a:hlinkClick r:id="rId30"/>
              </a:rPr>
              <a:t>Pressurized Water Reactor</a:t>
            </a:r>
            <a:endParaRPr lang="en-US" dirty="0"/>
          </a:p>
          <a:p>
            <a:r>
              <a:rPr lang="en-US" b="1" dirty="0"/>
              <a:t>Activities to substitute for a tour:</a:t>
            </a:r>
            <a:endParaRPr lang="en-US" dirty="0"/>
          </a:p>
          <a:p>
            <a:pPr lvl="1"/>
            <a:r>
              <a:rPr lang="en-US" dirty="0">
                <a:hlinkClick r:id="rId31"/>
              </a:rPr>
              <a:t>Playing Energy Action Game </a:t>
            </a:r>
            <a:r>
              <a:rPr lang="en-US" dirty="0"/>
              <a:t>(team)</a:t>
            </a:r>
          </a:p>
          <a:p>
            <a:pPr lvl="1"/>
            <a:r>
              <a:rPr lang="en-US" dirty="0"/>
              <a:t>Playing an energy inspired quiz game (team)</a:t>
            </a:r>
          </a:p>
          <a:p>
            <a:pPr lvl="1"/>
            <a:r>
              <a:rPr lang="en-US" dirty="0"/>
              <a:t>Make a human power plant, with each girl being a part of the reactor (team)</a:t>
            </a:r>
          </a:p>
          <a:p>
            <a:pPr lvl="1"/>
            <a:r>
              <a:rPr lang="en-US" dirty="0">
                <a:hlinkClick r:id="rId32"/>
              </a:rPr>
              <a:t>No more empties (isotopes in consumer products demo)</a:t>
            </a:r>
            <a:endParaRPr lang="en-US" dirty="0"/>
          </a:p>
          <a:p>
            <a:pPr lvl="1"/>
            <a:r>
              <a:rPr lang="en-US" dirty="0">
                <a:hlinkClick r:id="rId32"/>
              </a:rPr>
              <a:t>How thick is it? (isotopes in industry demo)</a:t>
            </a:r>
            <a:endParaRPr lang="en-US" dirty="0"/>
          </a:p>
          <a:p>
            <a:pPr lvl="1"/>
            <a:r>
              <a:rPr lang="en-US" dirty="0"/>
              <a:t>Nuclear Science &amp; Technology kiosk – set up items (or pictures) illustrating uses of nuclear technology (i.e. space vehicles, events, a smoke detector, a soft drink can, permanent press clothes, non-stick frying pan, ice cream, computer disks, etc.) Each item should have a card with a caption explaining the connection to nuclear technology. This can be done as a team or as an individual project.</a:t>
            </a:r>
          </a:p>
          <a:p>
            <a:r>
              <a:rPr lang="en-US" dirty="0"/>
              <a:t> </a:t>
            </a:r>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5</a:t>
            </a:fld>
            <a:endParaRPr lang="en-US"/>
          </a:p>
        </p:txBody>
      </p:sp>
    </p:spTree>
    <p:extLst>
      <p:ext uri="{BB962C8B-B14F-4D97-AF65-F5344CB8AC3E}">
        <p14:creationId xmlns:p14="http://schemas.microsoft.com/office/powerpoint/2010/main" val="5450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E9C162-FD9D-7145-B4EE-9DC0F84A193A}" type="slidenum">
              <a:rPr lang="en-US" smtClean="0"/>
              <a:t>6</a:t>
            </a:fld>
            <a:endParaRPr lang="en-US"/>
          </a:p>
        </p:txBody>
      </p:sp>
    </p:spTree>
    <p:extLst>
      <p:ext uri="{BB962C8B-B14F-4D97-AF65-F5344CB8AC3E}">
        <p14:creationId xmlns:p14="http://schemas.microsoft.com/office/powerpoint/2010/main" val="51317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 following:</a:t>
            </a:r>
          </a:p>
          <a:p>
            <a:pPr lvl="1"/>
            <a:r>
              <a:rPr lang="en-US" dirty="0"/>
              <a:t>Tell what radiation is.</a:t>
            </a:r>
          </a:p>
          <a:p>
            <a:pPr lvl="1"/>
            <a:r>
              <a:rPr lang="en-US" dirty="0"/>
              <a:t>Describe the hazards of radiation to humans, the environment, and wildlife. Explain the difference between radiation exposure and contamination. In your explanation, discuss the nature and magnitude of radiation risks to humans from nuclear power, medical radiation (e.g., chest or dental X-ray), and background radiation including radon. Explain the ALARA principle and measures required by law to minimize these risks.</a:t>
            </a:r>
          </a:p>
          <a:p>
            <a:pPr lvl="1"/>
            <a:r>
              <a:rPr lang="en-US" dirty="0"/>
              <a:t>Describe the radiation hazard symbol and explain where it should be used. Tell why and how people must use radiation or radioactive materials carefully.</a:t>
            </a:r>
          </a:p>
          <a:p>
            <a:pPr lvl="1"/>
            <a:r>
              <a:rPr lang="en-US" dirty="0"/>
              <a:t>Compare the amount of radiation exposure of a nuclear power plant worker to that of someone receiving a chest and dental X-ray.</a:t>
            </a:r>
          </a:p>
          <a:p>
            <a:r>
              <a:rPr lang="en-US" dirty="0"/>
              <a:t>Do the following:</a:t>
            </a:r>
          </a:p>
          <a:p>
            <a:pPr lvl="1"/>
            <a:r>
              <a:rPr lang="en-US" dirty="0"/>
              <a:t>Tell the meaning of the following: atom, nucleus, proton, neutron, electron, quark, isotope; alpha particle, beta particle, gamma ray, X-ray; ionization, radioactivity, radioisotope, and stability</a:t>
            </a:r>
          </a:p>
          <a:p>
            <a:pPr lvl="1"/>
            <a:r>
              <a:rPr lang="en-US" dirty="0"/>
              <a:t>Choose an element from the periodic table. Construct 3-D models for the atoms of three isotopes of this element, showing neutrons, protons, and electrons. Use the three models to explain the difference between atomic number and mass number and the difference between the atom and nuclear and quark structures of isotopes.</a:t>
            </a:r>
          </a:p>
          <a:p>
            <a:r>
              <a:rPr lang="en-US" dirty="0"/>
              <a:t>Do ONE of the following; then discuss modern particle physics with your counselor:</a:t>
            </a:r>
          </a:p>
          <a:p>
            <a:pPr lvl="1"/>
            <a:r>
              <a:rPr lang="en-US" dirty="0"/>
              <a:t>Visit an accelerator (research lab) or university where people study the properties of the nucleus or nucleons.</a:t>
            </a:r>
          </a:p>
          <a:p>
            <a:pPr lvl="1"/>
            <a:r>
              <a:rPr lang="en-US" dirty="0"/>
              <a:t>Name three particle accelerators and describe several experiments that each accelerator performs.</a:t>
            </a:r>
          </a:p>
          <a:p>
            <a:r>
              <a:rPr lang="en-US" dirty="0"/>
              <a:t>Do TWO of the following; then discuss with your counselor the different kinds of radiation and how they can be used:</a:t>
            </a:r>
          </a:p>
          <a:p>
            <a:pPr lvl="1"/>
            <a:r>
              <a:rPr lang="en-US" dirty="0"/>
              <a:t>Build an electroscope. Show how it works. Place a radiation source inside and explain the effect it causes.</a:t>
            </a:r>
          </a:p>
          <a:p>
            <a:pPr lvl="1"/>
            <a:r>
              <a:rPr lang="en-US" dirty="0"/>
              <a:t>Make a cloud chamber. Show how it can be used to see the tracks caused by radiation. Explain what is happening.</a:t>
            </a:r>
          </a:p>
          <a:p>
            <a:pPr lvl="1"/>
            <a:r>
              <a:rPr lang="en-US" dirty="0"/>
              <a:t>Obtain a sample of irradiated and non-irradiated foods. Prepare the two foods and compare their taste and texture. Store the leftovers in separate containers and under the same conditions. For a period of 14 days, observe their rate of decomposition or spoilage, and describe the differences you see on days 5, 10, and 14.</a:t>
            </a:r>
          </a:p>
          <a:p>
            <a:pPr lvl="1"/>
            <a:r>
              <a:rPr lang="en-US" dirty="0"/>
              <a:t>Visit a place where radioisotopes are being used. Using a drawing, explain how and why they are used.</a:t>
            </a:r>
          </a:p>
          <a:p>
            <a:r>
              <a:rPr lang="en-US" dirty="0"/>
              <a:t>Do ONE of the following; then discuss with your counselor the principles of radiation safety:</a:t>
            </a:r>
          </a:p>
          <a:p>
            <a:pPr lvl="1"/>
            <a:r>
              <a:rPr lang="en-US" dirty="0"/>
              <a:t>Using a radiation survey meter and a radioactive source, show how the counts per minute change as the source gets closer to or farther from the radiation detector. Place three different materials between the source and the detector, then explain any differences in the measurements per minute. Explain how time, distance, and shielding can reduce an individual’s radiation dose.</a:t>
            </a:r>
          </a:p>
          <a:p>
            <a:pPr lvl="1"/>
            <a:r>
              <a:rPr lang="en-US" dirty="0"/>
              <a:t>Describe how radon is detected in homes. Discuss the steps taken for the long-term and short-term test methods, tell how to interpret the results, and explain when each type of test should be used. Explain the health concern related to radon gas and tell what steps can be taken to reduce radon in buildings.</a:t>
            </a:r>
          </a:p>
          <a:p>
            <a:pPr lvl="1"/>
            <a:r>
              <a:rPr lang="en-US" dirty="0"/>
              <a:t>Visit a place where X-rays are used. Draw a floor plan of this room. Show where the unit, the unit operator, and the patient would be when the X-ray unit is operated. Explain the precautions taken and the importance of those precautions.</a:t>
            </a:r>
          </a:p>
          <a:p>
            <a:r>
              <a:rPr lang="en-US" dirty="0"/>
              <a:t>Do ONE of the following; then discuss with your counselor how nuclear energy is used to produce electricity:</a:t>
            </a:r>
          </a:p>
          <a:p>
            <a:pPr lvl="1"/>
            <a:r>
              <a:rPr lang="en-US" dirty="0"/>
              <a:t>Make a drawing showing how nuclear fission happens, labeling all details. Draw another picture showing how a chain reaction could be started and how it could be stopped. Explain what is meant by a “critical mass.”</a:t>
            </a:r>
          </a:p>
          <a:p>
            <a:pPr lvl="1"/>
            <a:r>
              <a:rPr lang="en-US" dirty="0"/>
              <a:t>Build a model of a nuclear reactor. Show the fuel, control rods, shielding, moderator, and cooling material. Explain how a reactor could be used to change nuclear energy into electrical energy or make things radioactive.</a:t>
            </a:r>
          </a:p>
          <a:p>
            <a:pPr lvl="1"/>
            <a:r>
              <a:rPr lang="en-US" dirty="0"/>
              <a:t>Find out how many nuclear power plants exist in the United States. Locate the one nearest your home. Find out what percentage of electricity in the United States is generated by nuclear power plants, by coal, and by gas.</a:t>
            </a:r>
          </a:p>
          <a:p>
            <a:r>
              <a:rPr lang="en-US" dirty="0"/>
              <a:t>Give an example of each of the following in relation to how energy from an atom can be used: nuclear medicine, environmental applications, industrial applications, space exploration, and radiation therapy. For each example, explain the application and its significance to nuclear science.</a:t>
            </a:r>
          </a:p>
          <a:p>
            <a:r>
              <a:rPr lang="en-US" dirty="0"/>
              <a:t>Find out about three career opportunities in nuclear science that interest you. Pick one and find out the education, training, and experience required for this profession and discuss this with your counselor. Tell why this profession interests you.</a:t>
            </a:r>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7</a:t>
            </a:fld>
            <a:endParaRPr lang="en-US"/>
          </a:p>
        </p:txBody>
      </p:sp>
    </p:spTree>
    <p:extLst>
      <p:ext uri="{BB962C8B-B14F-4D97-AF65-F5344CB8AC3E}">
        <p14:creationId xmlns:p14="http://schemas.microsoft.com/office/powerpoint/2010/main" val="199601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E9C162-FD9D-7145-B4EE-9DC0F84A193A}" type="slidenum">
              <a:rPr lang="en-US" smtClean="0"/>
              <a:t>8</a:t>
            </a:fld>
            <a:endParaRPr lang="en-US"/>
          </a:p>
        </p:txBody>
      </p:sp>
    </p:spTree>
    <p:extLst>
      <p:ext uri="{BB962C8B-B14F-4D97-AF65-F5344CB8AC3E}">
        <p14:creationId xmlns:p14="http://schemas.microsoft.com/office/powerpoint/2010/main" val="399401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9</a:t>
            </a:fld>
            <a:endParaRPr lang="en-US"/>
          </a:p>
        </p:txBody>
      </p:sp>
    </p:spTree>
    <p:extLst>
      <p:ext uri="{BB962C8B-B14F-4D97-AF65-F5344CB8AC3E}">
        <p14:creationId xmlns:p14="http://schemas.microsoft.com/office/powerpoint/2010/main" val="235724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4EBDE2-A8B4-374E-A7D9-16E75802C971}" type="datetime1">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753DE-A595-C849-AA5C-D525407AF15F}" type="slidenum">
              <a:rPr lang="en-US" smtClean="0"/>
              <a:t>‹#›</a:t>
            </a:fld>
            <a:endParaRPr lang="en-US"/>
          </a:p>
        </p:txBody>
      </p:sp>
    </p:spTree>
    <p:extLst>
      <p:ext uri="{BB962C8B-B14F-4D97-AF65-F5344CB8AC3E}">
        <p14:creationId xmlns:p14="http://schemas.microsoft.com/office/powerpoint/2010/main" val="352755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F78C64-8393-AD44-874D-D8CE7603A6A6}" type="datetime1">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753DE-A595-C849-AA5C-D525407AF15F}" type="slidenum">
              <a:rPr lang="en-US" smtClean="0"/>
              <a:t>‹#›</a:t>
            </a:fld>
            <a:endParaRPr lang="en-US"/>
          </a:p>
        </p:txBody>
      </p:sp>
    </p:spTree>
    <p:extLst>
      <p:ext uri="{BB962C8B-B14F-4D97-AF65-F5344CB8AC3E}">
        <p14:creationId xmlns:p14="http://schemas.microsoft.com/office/powerpoint/2010/main" val="352755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8107FDE4-488A-2848-A955-23936E9360B6}" type="datetime1">
              <a:rPr lang="en-US" smtClean="0"/>
              <a:t>3/16/2017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14A43-F6F7-684A-A15B-3AABBD13E880}" type="slidenum">
              <a:rPr lang="en-US" smtClean="0"/>
              <a:t>‹#›</a:t>
            </a:fld>
            <a:endParaRPr lang="en-US"/>
          </a:p>
        </p:txBody>
      </p:sp>
      <p:sp>
        <p:nvSpPr>
          <p:cNvPr id="7" name="Text Placeholder 2"/>
          <p:cNvSpPr>
            <a:spLocks noGrp="1"/>
          </p:cNvSpPr>
          <p:nvPr>
            <p:ph idx="1"/>
          </p:nvPr>
        </p:nvSpPr>
        <p:spPr>
          <a:xfrm>
            <a:off x="457200" y="1763990"/>
            <a:ext cx="8001000" cy="4362173"/>
          </a:xfrm>
          <a:prstGeom prst="rect">
            <a:avLst/>
          </a:prstGeom>
        </p:spPr>
        <p:txBody>
          <a:bodyPr vert="horz" lIns="91440" tIns="45720" rIns="91440" bIns="45720" rtlCol="0">
            <a:normAutofit/>
          </a:bodyPr>
          <a:lstStyle>
            <a:lvl1pPr algn="l">
              <a:defRPr sz="36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30426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5F72A-3A61-2145-9B37-8DDBAD23CB42}" type="datetime1">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08210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16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19B0329C-15FA-F04D-BF90-EC422EE0BDE2}" type="datetime1">
              <a:rPr lang="en-US" smtClean="0"/>
              <a:t>3/16/2017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38753DE-A595-C849-AA5C-D525407AF15F}" type="slidenum">
              <a:rPr lang="en-US" smtClean="0"/>
              <a:t>‹#›</a:t>
            </a:fld>
            <a:endParaRPr lang="en-US"/>
          </a:p>
        </p:txBody>
      </p:sp>
      <p:sp>
        <p:nvSpPr>
          <p:cNvPr id="6" name="Content Placeholder 2"/>
          <p:cNvSpPr>
            <a:spLocks noGrp="1"/>
          </p:cNvSpPr>
          <p:nvPr>
            <p:ph idx="1"/>
          </p:nvPr>
        </p:nvSpPr>
        <p:spPr>
          <a:xfrm>
            <a:off x="457200" y="1763990"/>
            <a:ext cx="8001000" cy="4362173"/>
          </a:xfrm>
        </p:spPr>
        <p:txBody>
          <a:bodyPr/>
          <a:lstStyle>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352755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341577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1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000999" cy="1470025"/>
          </a:xfrm>
          <a:prstGeom prst="rect">
            <a:avLst/>
          </a:prstGeo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886200"/>
            <a:ext cx="8001000"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345F340-3587-304B-9F44-3FC1A54C7EDF}" type="datetime1">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49498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88" y="1763990"/>
            <a:ext cx="8012112" cy="4362173"/>
          </a:xfrm>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4835BA74-651A-B340-9961-A82D1E7EF62B}" type="datetime1">
              <a:rPr lang="en-US" smtClean="0"/>
              <a:t>3/16/2017</a:t>
            </a:fld>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3794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648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5408B09-4A18-AB42-B09C-8E2692179B15}" type="datetime1">
              <a:rPr lang="en-US" smtClean="0"/>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60222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Georgia"/>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7" name="Date Placeholder 6"/>
          <p:cNvSpPr>
            <a:spLocks noGrp="1"/>
          </p:cNvSpPr>
          <p:nvPr>
            <p:ph type="dt" sz="half" idx="10"/>
          </p:nvPr>
        </p:nvSpPr>
        <p:spPr/>
        <p:txBody>
          <a:bodyPr/>
          <a:lstStyle>
            <a:lvl1pPr>
              <a:defRPr>
                <a:solidFill>
                  <a:srgbClr val="000000"/>
                </a:solidFill>
              </a:defRPr>
            </a:lvl1pPr>
          </a:lstStyle>
          <a:p>
            <a:fld id="{08AF3B5F-66B1-7645-8F6A-29B36315D89A}" type="datetime1">
              <a:rPr lang="en-US" smtClean="0"/>
              <a:t>3/16/2017</a:t>
            </a:fld>
            <a:endParaRPr lang="en-US" dirty="0"/>
          </a:p>
        </p:txBody>
      </p:sp>
      <p:sp>
        <p:nvSpPr>
          <p:cNvPr id="8" name="Footer Placeholder 7"/>
          <p:cNvSpPr>
            <a:spLocks noGrp="1"/>
          </p:cNvSpPr>
          <p:nvPr>
            <p:ph type="ftr" sz="quarter" idx="11"/>
          </p:nvPr>
        </p:nvSpPr>
        <p:spPr/>
        <p:txBody>
          <a:bodyPr/>
          <a:lstStyle>
            <a:lvl1pPr>
              <a:defRPr>
                <a:solidFill>
                  <a:srgbClr val="000000"/>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00000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20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10"/>
            <a:ext cx="3008313" cy="737344"/>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53288" y="1709110"/>
            <a:ext cx="4821400" cy="4417053"/>
          </a:xfrm>
        </p:spPr>
        <p:txBody>
          <a:bodyPr/>
          <a:lstStyle>
            <a:lvl1pPr>
              <a:defRPr sz="3200"/>
            </a:lvl1pPr>
            <a:lvl2pPr>
              <a:defRPr sz="2800">
                <a:solidFill>
                  <a:schemeClr val="bg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endParaRPr lang="en-US" dirty="0"/>
          </a:p>
        </p:txBody>
      </p:sp>
      <p:sp>
        <p:nvSpPr>
          <p:cNvPr id="4" name="Text Placeholder 3"/>
          <p:cNvSpPr>
            <a:spLocks noGrp="1"/>
          </p:cNvSpPr>
          <p:nvPr>
            <p:ph type="body" sz="half" idx="2"/>
          </p:nvPr>
        </p:nvSpPr>
        <p:spPr>
          <a:xfrm>
            <a:off x="457200" y="2563666"/>
            <a:ext cx="3008313" cy="3562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fld id="{0FDBEA66-50D2-8343-8D7F-7B8027E2FCBE}" type="datetime1">
              <a:rPr lang="en-US" smtClean="0"/>
              <a:t>3/16/2017</a:t>
            </a:fld>
            <a:endParaRPr lang="en-US" dirty="0"/>
          </a:p>
        </p:txBody>
      </p:sp>
      <p:sp>
        <p:nvSpPr>
          <p:cNvPr id="6" name="Footer Placeholder 5"/>
          <p:cNvSpPr>
            <a:spLocks noGrp="1"/>
          </p:cNvSpPr>
          <p:nvPr>
            <p:ph type="ftr" sz="quarter" idx="11"/>
          </p:nvPr>
        </p:nvSpPr>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417958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4.emf"/><Relationship Id="rId4" Type="http://schemas.openxmlformats.org/officeDocument/2006/relationships/slideLayout" Target="../slideLayouts/slideLayout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RGB bkgd.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1600"/>
            <a:ext cx="9155997" cy="6978904"/>
          </a:xfrm>
          <a:prstGeom prst="rect">
            <a:avLst/>
          </a:prstGeom>
        </p:spPr>
      </p:pic>
      <p:sp>
        <p:nvSpPr>
          <p:cNvPr id="8" name="Round Same Side Corner Rectangle 7"/>
          <p:cNvSpPr/>
          <p:nvPr/>
        </p:nvSpPr>
        <p:spPr>
          <a:xfrm rot="5400000">
            <a:off x="3877107" y="-3490126"/>
            <a:ext cx="1051276" cy="8805488"/>
          </a:xfrm>
          <a:prstGeom prst="round2SameRect">
            <a:avLst/>
          </a:prstGeom>
          <a:gradFill>
            <a:gsLst>
              <a:gs pos="0">
                <a:schemeClr val="tx1">
                  <a:lumMod val="50000"/>
                  <a:lumOff val="50000"/>
                </a:schemeClr>
              </a:gs>
              <a:gs pos="100000">
                <a:schemeClr val="bg1">
                  <a:lumMod val="85000"/>
                </a:schemeClr>
              </a:gs>
            </a:gsLst>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4647" y="660814"/>
            <a:ext cx="1403551" cy="518049"/>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fld id="{0AFEB496-B3BD-BC49-AC3B-BC087DE7BCCA}" type="datetime1">
              <a:rPr lang="en-US" smtClean="0"/>
              <a:t>3/16/2017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838753DE-A595-C849-AA5C-D525407AF15F}" type="slidenum">
              <a:rPr lang="en-US" smtClean="0"/>
              <a:pPr/>
              <a:t>‹#›</a:t>
            </a:fld>
            <a:endParaRPr lang="en-US" dirty="0"/>
          </a:p>
        </p:txBody>
      </p:sp>
      <p:sp>
        <p:nvSpPr>
          <p:cNvPr id="10" name="Text Placeholder 2"/>
          <p:cNvSpPr>
            <a:spLocks noGrp="1"/>
          </p:cNvSpPr>
          <p:nvPr>
            <p:ph type="body" idx="1"/>
          </p:nvPr>
        </p:nvSpPr>
        <p:spPr>
          <a:xfrm>
            <a:off x="457200" y="1763990"/>
            <a:ext cx="8001000" cy="4362173"/>
          </a:xfrm>
          <a:prstGeom prst="rect">
            <a:avLst/>
          </a:prstGeom>
        </p:spPr>
        <p:txBody>
          <a:bodyPr vert="horz" lIns="91440" tIns="45720" rIns="91440" bIns="45720" rtlCol="0">
            <a:normAutofit/>
          </a:bodyPr>
          <a:lstStyle/>
          <a:p>
            <a:pPr lvl="0"/>
            <a:r>
              <a:rPr lang="en-US" dirty="0" smtClean="0"/>
              <a:t>Click to edit Master text styles</a:t>
            </a:r>
          </a:p>
        </p:txBody>
      </p:sp>
    </p:spTree>
    <p:extLst>
      <p:ext uri="{BB962C8B-B14F-4D97-AF65-F5344CB8AC3E}">
        <p14:creationId xmlns:p14="http://schemas.microsoft.com/office/powerpoint/2010/main" val="477162914"/>
      </p:ext>
    </p:extLst>
  </p:cSld>
  <p:clrMap bg1="lt1" tx1="dk1" bg2="lt2" tx2="dk2" accent1="accent1" accent2="accent2" accent3="accent3" accent4="accent4" accent5="accent5" accent6="accent6" hlink="hlink" folHlink="folHlink"/>
  <p:sldLayoutIdLst>
    <p:sldLayoutId id="2147483675" r:id="rId1"/>
    <p:sldLayoutId id="2147483732"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GB bkg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
            <a:ext cx="9155997" cy="6978904"/>
          </a:xfrm>
          <a:prstGeom prst="rect">
            <a:avLst/>
          </a:prstGeom>
        </p:spPr>
      </p:pic>
      <p:pic>
        <p:nvPicPr>
          <p:cNvPr id="8" name="Picture 7" descr="ANS_Graphic Element-lite Grey.eps"/>
          <p:cNvPicPr>
            <a:picLocks noChangeAspect="1"/>
          </p:cNvPicPr>
          <p:nvPr/>
        </p:nvPicPr>
        <p:blipFill rotWithShape="1">
          <a:blip r:embed="rId4">
            <a:clrChange>
              <a:clrFrom>
                <a:srgbClr val="1C2654"/>
              </a:clrFrom>
              <a:clrTo>
                <a:srgbClr val="1C2654">
                  <a:alpha val="0"/>
                </a:srgbClr>
              </a:clrTo>
            </a:clrChange>
            <a:alphaModFix amt="82000"/>
            <a:extLst>
              <a:ext uri="{28A0092B-C50C-407E-A947-70E740481C1C}">
                <a14:useLocalDpi xmlns:a14="http://schemas.microsoft.com/office/drawing/2010/main" val="0"/>
              </a:ext>
            </a:extLst>
          </a:blip>
          <a:srcRect l="18592" b="18075"/>
          <a:stretch/>
        </p:blipFill>
        <p:spPr>
          <a:xfrm>
            <a:off x="-123" y="1875692"/>
            <a:ext cx="4950827" cy="4982308"/>
          </a:xfrm>
          <a:prstGeom prst="rect">
            <a:avLst/>
          </a:prstGeom>
        </p:spPr>
      </p:pic>
      <p:sp>
        <p:nvSpPr>
          <p:cNvPr id="9" name="Subtitle 4"/>
          <p:cNvSpPr txBox="1">
            <a:spLocks/>
          </p:cNvSpPr>
          <p:nvPr/>
        </p:nvSpPr>
        <p:spPr>
          <a:xfrm>
            <a:off x="5185887" y="4024765"/>
            <a:ext cx="3893038" cy="5078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i="0" dirty="0" smtClean="0">
                <a:solidFill>
                  <a:schemeClr val="bg1"/>
                </a:solidFill>
                <a:latin typeface="Arial"/>
                <a:cs typeface="Arial"/>
              </a:rPr>
              <a:t>American Nuclear Society  </a:t>
            </a:r>
            <a:endParaRPr lang="en-US" sz="2200" b="1" i="0" dirty="0">
              <a:solidFill>
                <a:schemeClr val="bg1"/>
              </a:solidFill>
              <a:latin typeface="Arial"/>
              <a:cs typeface="Aria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1843106100"/>
      </p:ext>
    </p:extLst>
  </p:cSld>
  <p:clrMap bg1="lt1" tx1="dk1" bg2="lt2" tx2="dk2" accent1="accent1" accent2="accent2" accent3="accent3" accent4="accent4" accent5="accent5" accent6="accent6" hlink="hlink" folHlink="folHlink"/>
  <p:sldLayoutIdLst>
    <p:sldLayoutId id="2147483815" r:id="rId1"/>
  </p:sldLayoutIdLst>
  <p:txStyles>
    <p:titleStyle>
      <a:lvl1pPr algn="ctr" defTabSz="457200" rtl="0" eaLnBrk="1" latinLnBrk="0" hangingPunct="1">
        <a:spcBef>
          <a:spcPct val="0"/>
        </a:spcBef>
        <a:buNone/>
        <a:defRPr sz="40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GB bkg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
            <a:ext cx="9155997" cy="6978904"/>
          </a:xfrm>
          <a:prstGeom prst="rect">
            <a:avLst/>
          </a:prstGeom>
        </p:spPr>
      </p:pic>
      <p:pic>
        <p:nvPicPr>
          <p:cNvPr id="8" name="Picture 7" descr="ANS_Graphic Element-lite Grey.eps"/>
          <p:cNvPicPr>
            <a:picLocks noChangeAspect="1"/>
          </p:cNvPicPr>
          <p:nvPr/>
        </p:nvPicPr>
        <p:blipFill rotWithShape="1">
          <a:blip r:embed="rId4">
            <a:clrChange>
              <a:clrFrom>
                <a:srgbClr val="1C2654"/>
              </a:clrFrom>
              <a:clrTo>
                <a:srgbClr val="1C2654">
                  <a:alpha val="0"/>
                </a:srgbClr>
              </a:clrTo>
            </a:clrChange>
            <a:alphaModFix amt="82000"/>
            <a:extLst>
              <a:ext uri="{28A0092B-C50C-407E-A947-70E740481C1C}">
                <a14:useLocalDpi xmlns:a14="http://schemas.microsoft.com/office/drawing/2010/main" val="0"/>
              </a:ext>
            </a:extLst>
          </a:blip>
          <a:srcRect l="18592" b="18075"/>
          <a:stretch/>
        </p:blipFill>
        <p:spPr>
          <a:xfrm>
            <a:off x="-123" y="1875692"/>
            <a:ext cx="4950827" cy="4982308"/>
          </a:xfrm>
          <a:prstGeom prst="rect">
            <a:avLst/>
          </a:prstGeom>
        </p:spPr>
      </p:pic>
      <p:sp>
        <p:nvSpPr>
          <p:cNvPr id="9" name="Subtitle 4"/>
          <p:cNvSpPr txBox="1">
            <a:spLocks/>
          </p:cNvSpPr>
          <p:nvPr/>
        </p:nvSpPr>
        <p:spPr>
          <a:xfrm>
            <a:off x="5185887" y="4024765"/>
            <a:ext cx="3893038" cy="5078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i="0" dirty="0" smtClean="0">
                <a:solidFill>
                  <a:schemeClr val="bg1"/>
                </a:solidFill>
                <a:latin typeface="Arial"/>
                <a:cs typeface="Arial"/>
              </a:rPr>
              <a:t>American Nuclear Society  </a:t>
            </a:r>
            <a:endParaRPr lang="en-US" sz="2200" b="1" i="0" dirty="0">
              <a:solidFill>
                <a:schemeClr val="bg1"/>
              </a:solidFill>
              <a:latin typeface="Arial"/>
              <a:cs typeface="Arial"/>
            </a:endParaRPr>
          </a:p>
        </p:txBody>
      </p:sp>
      <p:sp>
        <p:nvSpPr>
          <p:cNvPr id="13" name="TextBox 12"/>
          <p:cNvSpPr txBox="1"/>
          <p:nvPr/>
        </p:nvSpPr>
        <p:spPr>
          <a:xfrm>
            <a:off x="6299200" y="4657745"/>
            <a:ext cx="1287406" cy="461665"/>
          </a:xfrm>
          <a:prstGeom prst="rect">
            <a:avLst/>
          </a:prstGeom>
          <a:noFill/>
        </p:spPr>
        <p:txBody>
          <a:bodyPr wrap="none" rtlCol="0">
            <a:spAutoFit/>
          </a:bodyPr>
          <a:lstStyle/>
          <a:p>
            <a:r>
              <a:rPr lang="en-US" sz="2400" i="1" dirty="0" err="1" smtClean="0">
                <a:solidFill>
                  <a:schemeClr val="bg1"/>
                </a:solidFill>
                <a:latin typeface="Arial"/>
                <a:cs typeface="Arial"/>
              </a:rPr>
              <a:t>ans.org</a:t>
            </a:r>
            <a:endParaRPr lang="en-US" sz="2400" i="1" dirty="0">
              <a:solidFill>
                <a:schemeClr val="bg1"/>
              </a:solidFill>
              <a:latin typeface="Arial"/>
              <a:cs typeface="Arial"/>
            </a:endParaRPr>
          </a:p>
        </p:txBody>
      </p:sp>
    </p:spTree>
    <p:extLst>
      <p:ext uri="{BB962C8B-B14F-4D97-AF65-F5344CB8AC3E}">
        <p14:creationId xmlns:p14="http://schemas.microsoft.com/office/powerpoint/2010/main" val="156796557"/>
      </p:ext>
    </p:extLst>
  </p:cSld>
  <p:clrMap bg1="lt1" tx1="dk1" bg2="lt2" tx2="dk2" accent1="accent1" accent2="accent2" accent3="accent3" accent4="accent4" accent5="accent5" accent6="accent6" hlink="hlink" folHlink="folHlink"/>
  <p:sldLayoutIdLst>
    <p:sldLayoutId id="214748381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63990"/>
            <a:ext cx="8001000" cy="4362173"/>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fld id="{7133A465-1E00-7543-9C39-297DF5CF0720}" type="datetime1">
              <a:rPr lang="en-US" smtClean="0"/>
              <a:t>3/16/2017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fld id="{C1F14A43-F6F7-684A-A15B-3AABBD13E880}" type="slidenum">
              <a:rPr lang="en-US" smtClean="0"/>
              <a:pPr/>
              <a:t>‹#›</a:t>
            </a:fld>
            <a:endParaRPr lang="en-US" dirty="0"/>
          </a:p>
        </p:txBody>
      </p:sp>
      <p:sp>
        <p:nvSpPr>
          <p:cNvPr id="7" name="Round Same Side Corner Rectangle 6"/>
          <p:cNvSpPr/>
          <p:nvPr/>
        </p:nvSpPr>
        <p:spPr>
          <a:xfrm rot="5400000">
            <a:off x="3877107" y="-3490126"/>
            <a:ext cx="1051276" cy="8805488"/>
          </a:xfrm>
          <a:prstGeom prst="round2SameRect">
            <a:avLst/>
          </a:prstGeom>
          <a:gradFill>
            <a:gsLst>
              <a:gs pos="0">
                <a:schemeClr val="tx1">
                  <a:lumMod val="50000"/>
                  <a:lumOff val="50000"/>
                </a:schemeClr>
              </a:gs>
              <a:gs pos="100000">
                <a:schemeClr val="bg1">
                  <a:lumMod val="85000"/>
                </a:schemeClr>
              </a:gs>
            </a:gsLst>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4646" y="660814"/>
            <a:ext cx="1403554" cy="518049"/>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4646" y="660814"/>
            <a:ext cx="1403554" cy="518049"/>
          </a:xfrm>
          <a:prstGeom prst="rect">
            <a:avLst/>
          </a:prstGeom>
        </p:spPr>
      </p:pic>
      <p:sp>
        <p:nvSpPr>
          <p:cNvPr id="11" name="Title Placeholder 1"/>
          <p:cNvSpPr>
            <a:spLocks noGrp="1"/>
          </p:cNvSpPr>
          <p:nvPr>
            <p:ph type="title"/>
          </p:nvPr>
        </p:nvSpPr>
        <p:spPr>
          <a:xfrm>
            <a:off x="457200" y="386980"/>
            <a:ext cx="6428900" cy="105127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6997467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5" r:id="rId5"/>
    <p:sldLayoutId id="2147483710" r:id="rId6"/>
    <p:sldLayoutId id="2147483731" r:id="rId7"/>
    <p:sldLayoutId id="2147483773" r:id="rId8"/>
  </p:sldLayoutIdLst>
  <p:hf sldNum="0" hdr="0" ft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RGB bkg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
            <a:ext cx="9155997" cy="6978904"/>
          </a:xfrm>
          <a:prstGeom prst="rect">
            <a:avLst/>
          </a:prstGeom>
        </p:spPr>
      </p:pic>
      <p:pic>
        <p:nvPicPr>
          <p:cNvPr id="10" name="Picture 9" descr="ANS_Graphic Element-lite Grey.eps"/>
          <p:cNvPicPr>
            <a:picLocks noChangeAspect="1"/>
          </p:cNvPicPr>
          <p:nvPr/>
        </p:nvPicPr>
        <p:blipFill rotWithShape="1">
          <a:blip r:embed="rId4">
            <a:clrChange>
              <a:clrFrom>
                <a:srgbClr val="1C2654"/>
              </a:clrFrom>
              <a:clrTo>
                <a:srgbClr val="1C2654">
                  <a:alpha val="0"/>
                </a:srgbClr>
              </a:clrTo>
            </a:clrChange>
            <a:alphaModFix amt="82000"/>
            <a:extLst>
              <a:ext uri="{28A0092B-C50C-407E-A947-70E740481C1C}">
                <a14:useLocalDpi xmlns:a14="http://schemas.microsoft.com/office/drawing/2010/main" val="0"/>
              </a:ext>
            </a:extLst>
          </a:blip>
          <a:srcRect l="18592" b="18075"/>
          <a:stretch/>
        </p:blipFill>
        <p:spPr>
          <a:xfrm>
            <a:off x="-123" y="1885852"/>
            <a:ext cx="4950827" cy="4982308"/>
          </a:xfrm>
          <a:prstGeom prst="rect">
            <a:avLst/>
          </a:prstGeom>
        </p:spPr>
      </p:pic>
      <p:pic>
        <p:nvPicPr>
          <p:cNvPr id="5" name="Picture 4" descr="CNS Logo_white_Ta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0510" y="3773412"/>
            <a:ext cx="2819863" cy="1346008"/>
          </a:xfrm>
          <a:prstGeom prst="rect">
            <a:avLst/>
          </a:prstGeom>
        </p:spPr>
      </p:pic>
      <p:sp>
        <p:nvSpPr>
          <p:cNvPr id="6" name="TextBox 5"/>
          <p:cNvSpPr txBox="1"/>
          <p:nvPr/>
        </p:nvSpPr>
        <p:spPr>
          <a:xfrm>
            <a:off x="5630510" y="5481387"/>
            <a:ext cx="2819863" cy="369332"/>
          </a:xfrm>
          <a:prstGeom prst="rect">
            <a:avLst/>
          </a:prstGeom>
          <a:noFill/>
        </p:spPr>
        <p:txBody>
          <a:bodyPr wrap="square" rtlCol="0">
            <a:spAutoFit/>
          </a:bodyPr>
          <a:lstStyle/>
          <a:p>
            <a:pPr algn="ctr"/>
            <a:r>
              <a:rPr lang="en-US" sz="1800" i="1" dirty="0" err="1" smtClean="0">
                <a:solidFill>
                  <a:schemeClr val="bg1"/>
                </a:solidFill>
                <a:latin typeface="Arial" panose="020B0604020202020204" pitchFamily="34" charset="0"/>
                <a:cs typeface="Arial" panose="020B0604020202020204" pitchFamily="34" charset="0"/>
              </a:rPr>
              <a:t>NuclearConnect.org</a:t>
            </a:r>
            <a:endParaRPr lang="en-US" sz="1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472029"/>
      </p:ext>
    </p:extLst>
  </p:cSld>
  <p:clrMap bg1="lt1" tx1="dk1" bg2="lt2" tx2="dk2" accent1="accent1" accent2="accent2" accent3="accent3" accent4="accent4" accent5="accent5" accent6="accent6" hlink="hlink" folHlink="folHlink"/>
  <p:sldLayoutIdLst>
    <p:sldLayoutId id="2147483787"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ewTySxfTQk"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3EWN4y3oTE"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Tcoyle@ans.or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hyperlink" Target="mailto:wdeason07@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www.ans.org/pi/resources/girlscouts/"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www.ans.org/pi/resources/girlscout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ans.org/pi/resources/boyscouts/"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usscouts.org/mb/worksheets/Nuclear-Scienc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www.ans.org/pi/resources/boyscouts/" TargetMode="External"/><Relationship Id="rId5" Type="http://schemas.openxmlformats.org/officeDocument/2006/relationships/image" Target="../media/image16.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Host a Scouting Workshop</a:t>
            </a:r>
            <a:endParaRPr lang="en-US" dirty="0"/>
          </a:p>
        </p:txBody>
      </p:sp>
    </p:spTree>
    <p:extLst>
      <p:ext uri="{BB962C8B-B14F-4D97-AF65-F5344CB8AC3E}">
        <p14:creationId xmlns:p14="http://schemas.microsoft.com/office/powerpoint/2010/main" val="3327099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43881698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 y="571500"/>
            <a:ext cx="5608320" cy="707886"/>
          </a:xfrm>
          <a:prstGeom prst="rect">
            <a:avLst/>
          </a:prstGeom>
          <a:noFill/>
        </p:spPr>
        <p:txBody>
          <a:bodyPr wrap="square" rtlCol="0">
            <a:spAutoFit/>
          </a:bodyPr>
          <a:lstStyle/>
          <a:p>
            <a:r>
              <a:rPr lang="en-US" sz="4000" dirty="0" smtClean="0"/>
              <a:t>Sample Hierarchy</a:t>
            </a:r>
            <a:endParaRPr lang="en-US" sz="4000" dirty="0"/>
          </a:p>
        </p:txBody>
      </p:sp>
      <p:pic>
        <p:nvPicPr>
          <p:cNvPr id="6150" name="Picture 6"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4980" y="1897062"/>
            <a:ext cx="3398520" cy="5451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92580" y="1826391"/>
            <a:ext cx="1958340" cy="646331"/>
          </a:xfrm>
          <a:prstGeom prst="rect">
            <a:avLst/>
          </a:prstGeom>
          <a:noFill/>
        </p:spPr>
        <p:txBody>
          <a:bodyPr wrap="square" rtlCol="0">
            <a:spAutoFit/>
          </a:bodyPr>
          <a:lstStyle/>
          <a:p>
            <a:r>
              <a:rPr lang="en-US" dirty="0" smtClean="0"/>
              <a:t>Contact Council Office</a:t>
            </a:r>
            <a:endParaRPr lang="en-US" dirty="0"/>
          </a:p>
        </p:txBody>
      </p:sp>
      <p:sp>
        <p:nvSpPr>
          <p:cNvPr id="9" name="TextBox 8"/>
          <p:cNvSpPr txBox="1"/>
          <p:nvPr/>
        </p:nvSpPr>
        <p:spPr>
          <a:xfrm>
            <a:off x="819150" y="3040380"/>
            <a:ext cx="1676400" cy="646331"/>
          </a:xfrm>
          <a:prstGeom prst="rect">
            <a:avLst/>
          </a:prstGeom>
          <a:noFill/>
        </p:spPr>
        <p:txBody>
          <a:bodyPr wrap="square" rtlCol="0">
            <a:spAutoFit/>
          </a:bodyPr>
          <a:lstStyle/>
          <a:p>
            <a:r>
              <a:rPr lang="en-US" dirty="0" smtClean="0"/>
              <a:t>Visit a District Roundtable</a:t>
            </a:r>
            <a:endParaRPr lang="en-US" dirty="0"/>
          </a:p>
        </p:txBody>
      </p:sp>
    </p:spTree>
    <p:extLst>
      <p:ext uri="{BB962C8B-B14F-4D97-AF65-F5344CB8AC3E}">
        <p14:creationId xmlns:p14="http://schemas.microsoft.com/office/powerpoint/2010/main" val="4005721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 y="1716950"/>
            <a:ext cx="4530407" cy="330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4862" y="2915076"/>
            <a:ext cx="5309138" cy="420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571500"/>
            <a:ext cx="5608320" cy="707886"/>
          </a:xfrm>
          <a:prstGeom prst="rect">
            <a:avLst/>
          </a:prstGeom>
          <a:noFill/>
        </p:spPr>
        <p:txBody>
          <a:bodyPr wrap="square" rtlCol="0">
            <a:spAutoFit/>
          </a:bodyPr>
          <a:lstStyle/>
          <a:p>
            <a:r>
              <a:rPr lang="en-US" sz="4000" dirty="0" smtClean="0"/>
              <a:t>Find Your Council</a:t>
            </a:r>
            <a:endParaRPr lang="en-US" sz="4000" dirty="0"/>
          </a:p>
        </p:txBody>
      </p:sp>
    </p:spTree>
    <p:extLst>
      <p:ext uri="{BB962C8B-B14F-4D97-AF65-F5344CB8AC3E}">
        <p14:creationId xmlns:p14="http://schemas.microsoft.com/office/powerpoint/2010/main" val="1141499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
          <p:cNvSpPr>
            <a:spLocks noGrp="1" noChangeArrowheads="1"/>
          </p:cNvSpPr>
          <p:nvPr>
            <p:ph type="title"/>
          </p:nvPr>
        </p:nvSpPr>
        <p:spPr>
          <a:xfrm>
            <a:off x="581025" y="533400"/>
            <a:ext cx="6284595" cy="822960"/>
          </a:xfrm>
        </p:spPr>
        <p:txBody>
          <a:bodyPr lIns="0" tIns="0" rIns="0" bIns="0" anchor="t">
            <a:normAutofit/>
          </a:bodyPr>
          <a:lstStyle/>
          <a:p>
            <a:pPr defTabSz="914391">
              <a:lnSpc>
                <a:spcPct val="95000"/>
              </a:lnSpc>
              <a:defRPr/>
            </a:pPr>
            <a:r>
              <a:rPr lang="en-US" sz="4000" dirty="0">
                <a:solidFill>
                  <a:srgbClr val="000000"/>
                </a:solidFill>
                <a:latin typeface="Arial" charset="0"/>
              </a:rPr>
              <a:t>Program Benefits</a:t>
            </a:r>
          </a:p>
        </p:txBody>
      </p:sp>
      <p:sp>
        <p:nvSpPr>
          <p:cNvPr id="22531" name="Rectangle 2"/>
          <p:cNvSpPr>
            <a:spLocks noGrp="1" noChangeArrowheads="1"/>
          </p:cNvSpPr>
          <p:nvPr>
            <p:ph idx="1"/>
          </p:nvPr>
        </p:nvSpPr>
        <p:spPr>
          <a:xfrm>
            <a:off x="222885" y="1897380"/>
            <a:ext cx="8691087" cy="4686300"/>
          </a:xfrm>
        </p:spPr>
        <p:txBody>
          <a:bodyPr lIns="0" tIns="0" rIns="0" bIns="0" rtlCol="0">
            <a:normAutofit fontScale="40000" lnSpcReduction="20000"/>
          </a:bodyPr>
          <a:lstStyle/>
          <a:p>
            <a:pPr defTabSz="914391">
              <a:lnSpc>
                <a:spcPct val="120000"/>
              </a:lnSpc>
              <a:spcBef>
                <a:spcPct val="0"/>
              </a:spcBef>
              <a:spcAft>
                <a:spcPts val="450"/>
              </a:spcAft>
              <a:defRPr/>
            </a:pPr>
            <a:r>
              <a:rPr lang="en-US" sz="5400" b="1" dirty="0">
                <a:solidFill>
                  <a:srgbClr val="000000"/>
                </a:solidFill>
                <a:latin typeface="Arial" pitchFamily="34" charset="0"/>
                <a:cs typeface="Arial" pitchFamily="34" charset="0"/>
              </a:rPr>
              <a:t>Direct:</a:t>
            </a:r>
          </a:p>
          <a:p>
            <a:pPr marL="411480" lvl="1" indent="-308610" defTabSz="914391">
              <a:lnSpc>
                <a:spcPct val="120000"/>
              </a:lnSpc>
              <a:spcBef>
                <a:spcPct val="0"/>
              </a:spcBef>
              <a:spcAft>
                <a:spcPts val="450"/>
              </a:spcAft>
              <a:buClr>
                <a:srgbClr val="000000"/>
              </a:buClr>
              <a:buFontTx/>
              <a:buChar char="•"/>
              <a:defRPr/>
            </a:pPr>
            <a:r>
              <a:rPr lang="en-US" sz="5400" dirty="0">
                <a:solidFill>
                  <a:srgbClr val="000000"/>
                </a:solidFill>
                <a:latin typeface="Arial" pitchFamily="34" charset="0"/>
                <a:cs typeface="Arial" pitchFamily="34" charset="0"/>
              </a:rPr>
              <a:t>Introduces nuclear science to Scouts and attending adults.</a:t>
            </a:r>
          </a:p>
          <a:p>
            <a:pPr marL="411480" lvl="1" indent="-308610" defTabSz="914391">
              <a:lnSpc>
                <a:spcPct val="120000"/>
              </a:lnSpc>
              <a:spcBef>
                <a:spcPct val="0"/>
              </a:spcBef>
              <a:spcAft>
                <a:spcPts val="450"/>
              </a:spcAft>
              <a:buClr>
                <a:srgbClr val="000000"/>
              </a:buClr>
              <a:buFontTx/>
              <a:buChar char="•"/>
              <a:defRPr/>
            </a:pPr>
            <a:r>
              <a:rPr lang="en-US" sz="5400" dirty="0">
                <a:solidFill>
                  <a:srgbClr val="000000"/>
                </a:solidFill>
                <a:latin typeface="Arial" pitchFamily="34" charset="0"/>
                <a:cs typeface="Arial" pitchFamily="34" charset="0"/>
              </a:rPr>
              <a:t>Encourages Scouts to pursue nuclear science in college/career.</a:t>
            </a:r>
          </a:p>
          <a:p>
            <a:pPr marL="411480" lvl="1" indent="-308610" defTabSz="914391">
              <a:lnSpc>
                <a:spcPct val="120000"/>
              </a:lnSpc>
              <a:spcBef>
                <a:spcPct val="0"/>
              </a:spcBef>
              <a:spcAft>
                <a:spcPts val="450"/>
              </a:spcAft>
              <a:buClr>
                <a:srgbClr val="000000"/>
              </a:buClr>
              <a:buFontTx/>
              <a:buChar char="•"/>
              <a:defRPr/>
            </a:pPr>
            <a:r>
              <a:rPr lang="en-US" sz="5400" dirty="0">
                <a:solidFill>
                  <a:srgbClr val="000000"/>
                </a:solidFill>
                <a:latin typeface="Arial" pitchFamily="34" charset="0"/>
                <a:cs typeface="Arial" pitchFamily="34" charset="0"/>
              </a:rPr>
              <a:t>Nuclear related volunteer opportunity for </a:t>
            </a:r>
            <a:r>
              <a:rPr lang="en-US" sz="5400" dirty="0" smtClean="0">
                <a:solidFill>
                  <a:srgbClr val="000000"/>
                </a:solidFill>
                <a:latin typeface="Arial" pitchFamily="34" charset="0"/>
                <a:cs typeface="Arial" pitchFamily="34" charset="0"/>
              </a:rPr>
              <a:t>members.</a:t>
            </a:r>
            <a:endParaRPr lang="en-US" sz="5400" dirty="0">
              <a:latin typeface="Arial" pitchFamily="34" charset="0"/>
              <a:cs typeface="Arial" pitchFamily="34" charset="0"/>
            </a:endParaRPr>
          </a:p>
          <a:p>
            <a:pPr defTabSz="914391">
              <a:lnSpc>
                <a:spcPct val="120000"/>
              </a:lnSpc>
              <a:spcBef>
                <a:spcPct val="0"/>
              </a:spcBef>
              <a:spcAft>
                <a:spcPts val="450"/>
              </a:spcAft>
              <a:defRPr/>
            </a:pPr>
            <a:r>
              <a:rPr lang="en-US" sz="5400" dirty="0">
                <a:solidFill>
                  <a:srgbClr val="000000"/>
                </a:solidFill>
                <a:latin typeface="Arial" pitchFamily="34" charset="0"/>
                <a:cs typeface="Arial" pitchFamily="34" charset="0"/>
              </a:rPr>
              <a:t/>
            </a:r>
            <a:br>
              <a:rPr lang="en-US" sz="5400" dirty="0">
                <a:solidFill>
                  <a:srgbClr val="000000"/>
                </a:solidFill>
                <a:latin typeface="Arial" pitchFamily="34" charset="0"/>
                <a:cs typeface="Arial" pitchFamily="34" charset="0"/>
              </a:rPr>
            </a:br>
            <a:r>
              <a:rPr lang="en-US" sz="5400" b="1" dirty="0">
                <a:solidFill>
                  <a:srgbClr val="000000"/>
                </a:solidFill>
                <a:latin typeface="Arial" pitchFamily="34" charset="0"/>
                <a:cs typeface="Arial" pitchFamily="34" charset="0"/>
              </a:rPr>
              <a:t>Indirect:</a:t>
            </a:r>
          </a:p>
          <a:p>
            <a:pPr marL="411480" lvl="1" indent="-308610" defTabSz="914391">
              <a:lnSpc>
                <a:spcPct val="120000"/>
              </a:lnSpc>
              <a:spcBef>
                <a:spcPct val="0"/>
              </a:spcBef>
              <a:spcAft>
                <a:spcPts val="450"/>
              </a:spcAft>
              <a:buClr>
                <a:srgbClr val="000000"/>
              </a:buClr>
              <a:buFontTx/>
              <a:buChar char="•"/>
              <a:defRPr/>
            </a:pPr>
            <a:r>
              <a:rPr lang="en-US" sz="5400" dirty="0">
                <a:solidFill>
                  <a:srgbClr val="000000"/>
                </a:solidFill>
                <a:latin typeface="Arial" pitchFamily="34" charset="0"/>
                <a:cs typeface="Arial" pitchFamily="34" charset="0"/>
              </a:rPr>
              <a:t>Improves public perception of nuclear power industry. </a:t>
            </a:r>
          </a:p>
          <a:p>
            <a:pPr marL="411480" lvl="1" indent="-308610" defTabSz="914391">
              <a:lnSpc>
                <a:spcPct val="120000"/>
              </a:lnSpc>
              <a:spcBef>
                <a:spcPct val="0"/>
              </a:spcBef>
              <a:spcAft>
                <a:spcPts val="450"/>
              </a:spcAft>
              <a:buClr>
                <a:srgbClr val="000000"/>
              </a:buClr>
              <a:buFontTx/>
              <a:buChar char="•"/>
              <a:defRPr/>
            </a:pPr>
            <a:r>
              <a:rPr lang="en-US" sz="5400" dirty="0">
                <a:solidFill>
                  <a:srgbClr val="000000"/>
                </a:solidFill>
                <a:latin typeface="Arial" pitchFamily="34" charset="0"/>
                <a:cs typeface="Arial" pitchFamily="34" charset="0"/>
              </a:rPr>
              <a:t>Brings nuclear awareness to university/local area.</a:t>
            </a:r>
          </a:p>
          <a:p>
            <a:pPr marL="411480" lvl="1" indent="-308610" defTabSz="914391">
              <a:lnSpc>
                <a:spcPct val="120000"/>
              </a:lnSpc>
              <a:spcBef>
                <a:spcPct val="0"/>
              </a:spcBef>
              <a:spcAft>
                <a:spcPts val="450"/>
              </a:spcAft>
              <a:buClr>
                <a:srgbClr val="000000"/>
              </a:buClr>
              <a:buFontTx/>
              <a:buChar char="•"/>
              <a:defRPr/>
            </a:pPr>
            <a:r>
              <a:rPr lang="en-US" sz="5400" dirty="0">
                <a:solidFill>
                  <a:srgbClr val="000000"/>
                </a:solidFill>
                <a:latin typeface="Arial" pitchFamily="34" charset="0"/>
                <a:cs typeface="Arial" pitchFamily="34" charset="0"/>
              </a:rPr>
              <a:t>Can generate funds for local ANS section.</a:t>
            </a:r>
          </a:p>
          <a:p>
            <a:pPr marL="102870" lvl="1" indent="0" defTabSz="914391">
              <a:lnSpc>
                <a:spcPct val="120000"/>
              </a:lnSpc>
              <a:spcBef>
                <a:spcPct val="0"/>
              </a:spcBef>
              <a:spcAft>
                <a:spcPts val="450"/>
              </a:spcAft>
              <a:buClr>
                <a:srgbClr val="000000"/>
              </a:buClr>
              <a:buNone/>
              <a:defRPr/>
            </a:pPr>
            <a:endParaRPr lang="en-US" sz="5400" b="1" dirty="0">
              <a:solidFill>
                <a:srgbClr val="000000"/>
              </a:solidFill>
              <a:latin typeface="Arial" pitchFamily="34" charset="0"/>
              <a:cs typeface="Arial" pitchFamily="34" charset="0"/>
            </a:endParaRPr>
          </a:p>
          <a:p>
            <a:pPr marL="411480" lvl="1" indent="-308610" defTabSz="914391">
              <a:lnSpc>
                <a:spcPct val="95000"/>
              </a:lnSpc>
              <a:spcBef>
                <a:spcPct val="0"/>
              </a:spcBef>
              <a:buClr>
                <a:srgbClr val="000000"/>
              </a:buClr>
              <a:buFontTx/>
              <a:buChar char="•"/>
              <a:defRPr/>
            </a:pPr>
            <a:endParaRPr lang="en-US" dirty="0">
              <a:solidFill>
                <a:srgbClr val="000000"/>
              </a:solidFill>
              <a:latin typeface="Arial" charset="0"/>
            </a:endParaRPr>
          </a:p>
          <a:p>
            <a:pPr marL="102870" lvl="1" indent="0" defTabSz="914391">
              <a:lnSpc>
                <a:spcPct val="95000"/>
              </a:lnSpc>
              <a:spcBef>
                <a:spcPct val="0"/>
              </a:spcBef>
              <a:buClr>
                <a:srgbClr val="000000"/>
              </a:buClr>
              <a:buNone/>
              <a:defRPr/>
            </a:pPr>
            <a:endParaRPr lang="en-US" dirty="0">
              <a:solidFill>
                <a:srgbClr val="000000"/>
              </a:solidFill>
              <a:latin typeface="Arial" charset="0"/>
            </a:endParaRPr>
          </a:p>
        </p:txBody>
      </p:sp>
    </p:spTree>
    <p:extLst>
      <p:ext uri="{BB962C8B-B14F-4D97-AF65-F5344CB8AC3E}">
        <p14:creationId xmlns:p14="http://schemas.microsoft.com/office/powerpoint/2010/main" val="836271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Do’s	</a:t>
            </a:r>
            <a:endParaRPr lang="en-US" dirty="0"/>
          </a:p>
        </p:txBody>
      </p:sp>
      <p:sp>
        <p:nvSpPr>
          <p:cNvPr id="3" name="Content Placeholder 2"/>
          <p:cNvSpPr>
            <a:spLocks noGrp="1"/>
          </p:cNvSpPr>
          <p:nvPr>
            <p:ph sz="half" idx="2"/>
          </p:nvPr>
        </p:nvSpPr>
        <p:spPr/>
        <p:txBody>
          <a:bodyPr>
            <a:normAutofit fontScale="92500"/>
          </a:bodyPr>
          <a:lstStyle/>
          <a:p>
            <a:pPr marL="342900" indent="-342900">
              <a:buFont typeface="Arial" panose="020B0604020202020204" pitchFamily="34" charset="0"/>
              <a:buChar char="•"/>
            </a:pPr>
            <a:r>
              <a:rPr lang="en-US" dirty="0" smtClean="0"/>
              <a:t>Schedule break, include lunch</a:t>
            </a:r>
          </a:p>
          <a:p>
            <a:pPr marL="342900" indent="-342900">
              <a:buFont typeface="Arial" panose="020B0604020202020204" pitchFamily="34" charset="0"/>
              <a:buChar char="•"/>
            </a:pPr>
            <a:r>
              <a:rPr lang="en-US" dirty="0" smtClean="0"/>
              <a:t>Limit </a:t>
            </a:r>
            <a:r>
              <a:rPr lang="en-US" dirty="0"/>
              <a:t>your </a:t>
            </a:r>
            <a:r>
              <a:rPr lang="en-US" dirty="0" smtClean="0"/>
              <a:t>topic</a:t>
            </a:r>
          </a:p>
          <a:p>
            <a:pPr marL="342900" indent="-342900">
              <a:buFont typeface="Arial" panose="020B0604020202020204" pitchFamily="34" charset="0"/>
              <a:buChar char="•"/>
            </a:pPr>
            <a:r>
              <a:rPr lang="en-US" dirty="0"/>
              <a:t>Understand Your </a:t>
            </a:r>
            <a:r>
              <a:rPr lang="en-US" dirty="0" smtClean="0"/>
              <a:t>Audience</a:t>
            </a:r>
          </a:p>
          <a:p>
            <a:pPr marL="342900" indent="-342900">
              <a:buFont typeface="Arial" panose="020B0604020202020204" pitchFamily="34" charset="0"/>
              <a:buChar char="•"/>
            </a:pPr>
            <a:r>
              <a:rPr lang="en-US" dirty="0" smtClean="0"/>
              <a:t>Have at least one member become a BSA counselor</a:t>
            </a:r>
          </a:p>
          <a:p>
            <a:pPr marL="342900" indent="-342900">
              <a:buFont typeface="Arial" panose="020B0604020202020204" pitchFamily="34" charset="0"/>
              <a:buChar char="•"/>
            </a:pPr>
            <a:r>
              <a:rPr lang="en-US" dirty="0"/>
              <a:t>Be </a:t>
            </a:r>
            <a:r>
              <a:rPr lang="en-US" dirty="0" smtClean="0"/>
              <a:t>Prepared</a:t>
            </a:r>
          </a:p>
          <a:p>
            <a:pPr marL="342900" indent="-342900">
              <a:buFont typeface="Arial" panose="020B0604020202020204" pitchFamily="34" charset="0"/>
              <a:buChar char="•"/>
            </a:pPr>
            <a:r>
              <a:rPr lang="en-US" dirty="0" smtClean="0"/>
              <a:t>Keep it Simple, Make it Fun (KISMIF)</a:t>
            </a:r>
          </a:p>
        </p:txBody>
      </p:sp>
      <p:sp>
        <p:nvSpPr>
          <p:cNvPr id="4" name="Text Placeholder 3"/>
          <p:cNvSpPr>
            <a:spLocks noGrp="1"/>
          </p:cNvSpPr>
          <p:nvPr>
            <p:ph type="body" sz="quarter" idx="3"/>
          </p:nvPr>
        </p:nvSpPr>
        <p:spPr/>
        <p:txBody>
          <a:bodyPr/>
          <a:lstStyle/>
          <a:p>
            <a:r>
              <a:rPr lang="en-US" dirty="0" smtClean="0"/>
              <a:t>Don’ts</a:t>
            </a:r>
            <a:endParaRPr lang="en-US" dirty="0"/>
          </a:p>
        </p:txBody>
      </p:sp>
      <p:sp>
        <p:nvSpPr>
          <p:cNvPr id="5" name="Content Placeholder 4"/>
          <p:cNvSpPr>
            <a:spLocks noGrp="1"/>
          </p:cNvSpPr>
          <p:nvPr>
            <p:ph sz="quarter" idx="4"/>
          </p:nvPr>
        </p:nvSpPr>
        <p:spPr/>
        <p:txBody>
          <a:bodyPr/>
          <a:lstStyle/>
          <a:p>
            <a:pPr marL="342900" indent="-342900">
              <a:buFont typeface="Arial" panose="020B0604020202020204" pitchFamily="34" charset="0"/>
              <a:buChar char="•"/>
            </a:pPr>
            <a:r>
              <a:rPr lang="en-US" dirty="0" smtClean="0"/>
              <a:t>Go </a:t>
            </a:r>
            <a:r>
              <a:rPr lang="en-US" dirty="0"/>
              <a:t>over </a:t>
            </a:r>
            <a:r>
              <a:rPr lang="en-US" dirty="0" smtClean="0"/>
              <a:t>time</a:t>
            </a:r>
          </a:p>
          <a:p>
            <a:pPr marL="342900" indent="-342900">
              <a:buFont typeface="Arial" panose="020B0604020202020204" pitchFamily="34" charset="0"/>
              <a:buChar char="•"/>
            </a:pPr>
            <a:r>
              <a:rPr lang="en-US" dirty="0"/>
              <a:t>Be Preachy </a:t>
            </a:r>
            <a:r>
              <a:rPr lang="en-US" dirty="0" smtClean="0"/>
              <a:t>(less </a:t>
            </a:r>
            <a:r>
              <a:rPr lang="en-US" dirty="0"/>
              <a:t>talk, more </a:t>
            </a:r>
            <a:r>
              <a:rPr lang="en-US" dirty="0" smtClean="0"/>
              <a:t>action)</a:t>
            </a:r>
          </a:p>
          <a:p>
            <a:pPr marL="342900" indent="-342900">
              <a:buFont typeface="Arial" panose="020B0604020202020204" pitchFamily="34" charset="0"/>
              <a:buChar char="•"/>
            </a:pPr>
            <a:r>
              <a:rPr lang="en-US" dirty="0" smtClean="0"/>
              <a:t>Be alone with any scout (2 deep leadership-Buddy System)</a:t>
            </a:r>
            <a:endParaRPr lang="en-US" dirty="0"/>
          </a:p>
        </p:txBody>
      </p:sp>
      <p:sp>
        <p:nvSpPr>
          <p:cNvPr id="7" name="TextBox 6"/>
          <p:cNvSpPr txBox="1"/>
          <p:nvPr/>
        </p:nvSpPr>
        <p:spPr>
          <a:xfrm>
            <a:off x="457200" y="571500"/>
            <a:ext cx="5608320" cy="707886"/>
          </a:xfrm>
          <a:prstGeom prst="rect">
            <a:avLst/>
          </a:prstGeom>
          <a:noFill/>
        </p:spPr>
        <p:txBody>
          <a:bodyPr wrap="square" rtlCol="0">
            <a:spAutoFit/>
          </a:bodyPr>
          <a:lstStyle/>
          <a:p>
            <a:r>
              <a:rPr lang="en-US" sz="4000" dirty="0" smtClean="0"/>
              <a:t>Best Practices</a:t>
            </a:r>
            <a:endParaRPr lang="en-US" sz="4000" dirty="0"/>
          </a:p>
        </p:txBody>
      </p:sp>
    </p:spTree>
    <p:extLst>
      <p:ext uri="{BB962C8B-B14F-4D97-AF65-F5344CB8AC3E}">
        <p14:creationId xmlns:p14="http://schemas.microsoft.com/office/powerpoint/2010/main" val="1006373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00" y="1531620"/>
            <a:ext cx="8645278" cy="783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571500"/>
            <a:ext cx="5608320" cy="707886"/>
          </a:xfrm>
          <a:prstGeom prst="rect">
            <a:avLst/>
          </a:prstGeom>
          <a:noFill/>
        </p:spPr>
        <p:txBody>
          <a:bodyPr wrap="square" rtlCol="0">
            <a:spAutoFit/>
          </a:bodyPr>
          <a:lstStyle/>
          <a:p>
            <a:r>
              <a:rPr lang="en-US" sz="4000" dirty="0" smtClean="0"/>
              <a:t>Additional Resources</a:t>
            </a:r>
            <a:endParaRPr lang="en-US" sz="4000" dirty="0"/>
          </a:p>
        </p:txBody>
      </p:sp>
      <p:sp>
        <p:nvSpPr>
          <p:cNvPr id="3" name="Rectangle 2"/>
          <p:cNvSpPr/>
          <p:nvPr/>
        </p:nvSpPr>
        <p:spPr>
          <a:xfrm>
            <a:off x="2225040" y="1531620"/>
            <a:ext cx="2491740" cy="369332"/>
          </a:xfrm>
          <a:prstGeom prst="rect">
            <a:avLst/>
          </a:prstGeom>
        </p:spPr>
        <p:txBody>
          <a:bodyPr wrap="square">
            <a:spAutoFit/>
          </a:bodyPr>
          <a:lstStyle/>
          <a:p>
            <a:r>
              <a:rPr lang="en-US" b="1" dirty="0" smtClean="0">
                <a:solidFill>
                  <a:schemeClr val="tx2">
                    <a:lumMod val="50000"/>
                    <a:lumOff val="50000"/>
                  </a:schemeClr>
                </a:solidFill>
              </a:rPr>
              <a:t>nuclearconnect.org</a:t>
            </a:r>
            <a:endParaRPr lang="en-US" b="1" dirty="0">
              <a:solidFill>
                <a:schemeClr val="tx2">
                  <a:lumMod val="50000"/>
                  <a:lumOff val="50000"/>
                </a:schemeClr>
              </a:solidFill>
            </a:endParaRPr>
          </a:p>
        </p:txBody>
      </p:sp>
      <p:cxnSp>
        <p:nvCxnSpPr>
          <p:cNvPr id="6" name="Straight Arrow Connector 5"/>
          <p:cNvCxnSpPr/>
          <p:nvPr/>
        </p:nvCxnSpPr>
        <p:spPr>
          <a:xfrm flipV="1">
            <a:off x="6172200" y="2369820"/>
            <a:ext cx="0" cy="9677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7642860" y="4674870"/>
            <a:ext cx="1264920" cy="228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8212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6088" y="1763991"/>
            <a:ext cx="8012112" cy="1055410"/>
          </a:xfrm>
        </p:spPr>
        <p:txBody>
          <a:bodyPr/>
          <a:lstStyle/>
          <a:p>
            <a:r>
              <a:rPr lang="en-US" b="1" dirty="0"/>
              <a:t>Making Atoms Visible : Cloud Chamber</a:t>
            </a:r>
          </a:p>
          <a:p>
            <a:endParaRPr lang="en-US" dirty="0"/>
          </a:p>
        </p:txBody>
      </p:sp>
      <p:pic>
        <p:nvPicPr>
          <p:cNvPr id="1028" name="Picture 4" descr="http://www.nuclearconnect.org/wp-content/uploads/2014/08/cloudchamber.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35" y="3071812"/>
            <a:ext cx="6791325"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616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088" y="1763991"/>
            <a:ext cx="8012112" cy="735370"/>
          </a:xfrm>
        </p:spPr>
        <p:txBody>
          <a:bodyPr/>
          <a:lstStyle/>
          <a:p>
            <a:r>
              <a:rPr lang="en-US" b="1" dirty="0"/>
              <a:t>Irradiated Salt Demonstration</a:t>
            </a:r>
          </a:p>
          <a:p>
            <a:endParaRPr lang="en-US" dirty="0"/>
          </a:p>
        </p:txBody>
      </p:sp>
      <p:pic>
        <p:nvPicPr>
          <p:cNvPr id="2050" name="Picture 2" descr="http://www.nuclearconnect.org/wp-content/uploads/2013/04/irradiated_salt.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324" b="16096"/>
          <a:stretch/>
        </p:blipFill>
        <p:spPr bwMode="auto">
          <a:xfrm>
            <a:off x="446088" y="2613659"/>
            <a:ext cx="7620000" cy="3246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951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71500"/>
            <a:ext cx="5608320" cy="707886"/>
          </a:xfrm>
          <a:prstGeom prst="rect">
            <a:avLst/>
          </a:prstGeom>
          <a:noFill/>
        </p:spPr>
        <p:txBody>
          <a:bodyPr wrap="square" rtlCol="0">
            <a:spAutoFit/>
          </a:bodyPr>
          <a:lstStyle/>
          <a:p>
            <a:r>
              <a:rPr lang="en-US" sz="4000" dirty="0" smtClean="0"/>
              <a:t>Additional Resources</a:t>
            </a:r>
            <a:endParaRPr lang="en-US" sz="4000" dirty="0"/>
          </a:p>
        </p:txBody>
      </p:sp>
      <p:sp>
        <p:nvSpPr>
          <p:cNvPr id="4" name="Title 3"/>
          <p:cNvSpPr>
            <a:spLocks noGrp="1"/>
          </p:cNvSpPr>
          <p:nvPr>
            <p:ph type="title"/>
          </p:nvPr>
        </p:nvSpPr>
        <p:spPr/>
        <p:txBody>
          <a:bodyPr/>
          <a:lstStyle/>
          <a:p>
            <a:r>
              <a:rPr lang="en-US" dirty="0" smtClean="0"/>
              <a:t>BSA Materials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17904" y="1709738"/>
            <a:ext cx="4691105" cy="441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half" idx="2"/>
          </p:nvPr>
        </p:nvSpPr>
        <p:spPr/>
        <p:txBody>
          <a:bodyPr/>
          <a:lstStyle/>
          <a:p>
            <a:r>
              <a:rPr lang="en-US" dirty="0" smtClean="0"/>
              <a:t>Can be purchased on Scoutstuff.org or your local scout store.</a:t>
            </a:r>
          </a:p>
          <a:p>
            <a:pPr marL="285750" indent="-285750">
              <a:buFont typeface="Arial" panose="020B0604020202020204" pitchFamily="34" charset="0"/>
              <a:buChar char="•"/>
            </a:pPr>
            <a:r>
              <a:rPr lang="en-US" dirty="0" smtClean="0"/>
              <a:t>Nuclear Science Merit Badge Pamphlet</a:t>
            </a:r>
          </a:p>
          <a:p>
            <a:pPr marL="285750" indent="-285750">
              <a:buFont typeface="Arial" panose="020B0604020202020204" pitchFamily="34" charset="0"/>
              <a:buChar char="•"/>
            </a:pPr>
            <a:r>
              <a:rPr lang="en-US" dirty="0" smtClean="0"/>
              <a:t>Blue Cards (scouts should bring their own, but it is good to have extra)</a:t>
            </a:r>
          </a:p>
          <a:p>
            <a:pPr marL="285750" indent="-285750">
              <a:buFont typeface="Arial" panose="020B0604020202020204" pitchFamily="34" charset="0"/>
              <a:buChar char="•"/>
            </a:pPr>
            <a:r>
              <a:rPr lang="en-US" dirty="0" smtClean="0"/>
              <a:t>Nuclear Science Merit Badges (if you are a counselor, you can purchase them in advance and hand them out that day) Most troops prefer their advancement chair take care of it.</a:t>
            </a:r>
          </a:p>
          <a:p>
            <a:endParaRPr lang="en-US" dirty="0"/>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907" y="2263140"/>
            <a:ext cx="418941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914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6280" y="830580"/>
            <a:ext cx="3573780" cy="1015663"/>
          </a:xfrm>
          <a:prstGeom prst="rect">
            <a:avLst/>
          </a:prstGeom>
          <a:noFill/>
        </p:spPr>
        <p:txBody>
          <a:bodyPr wrap="square" rtlCol="0">
            <a:spAutoFit/>
          </a:bodyPr>
          <a:lstStyle/>
          <a:p>
            <a:r>
              <a:rPr lang="en-US" sz="6000" dirty="0" smtClean="0">
                <a:solidFill>
                  <a:schemeClr val="bg1"/>
                </a:solidFill>
                <a:latin typeface="Arial Black" panose="020B0A04020102020204" pitchFamily="34" charset="0"/>
              </a:rPr>
              <a:t>Q &amp; A </a:t>
            </a:r>
            <a:endParaRPr lang="en-US" sz="6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386083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1763990"/>
            <a:ext cx="3817620" cy="4376583"/>
          </a:xfrm>
          <a:prstGeom prst="rect">
            <a:avLst/>
          </a:prstGeom>
          <a:noFill/>
        </p:spPr>
        <p:txBody>
          <a:bodyPr wrap="square" rtlCol="0">
            <a:spAutoFit/>
          </a:bodyPr>
          <a:lstStyle/>
          <a:p>
            <a:r>
              <a:rPr lang="en-US" sz="2800" b="1" dirty="0" smtClean="0"/>
              <a:t>Presented by:</a:t>
            </a:r>
          </a:p>
          <a:p>
            <a:r>
              <a:rPr lang="en-US" sz="2000" b="1" dirty="0" smtClean="0"/>
              <a:t>Tracy Coyle</a:t>
            </a:r>
          </a:p>
          <a:p>
            <a:r>
              <a:rPr lang="en-US" sz="2000" dirty="0" smtClean="0"/>
              <a:t>Sr. Program Coordinator, </a:t>
            </a:r>
            <a:r>
              <a:rPr lang="en-US" sz="2000" dirty="0" smtClean="0"/>
              <a:t>ANS</a:t>
            </a:r>
            <a:endParaRPr lang="en-US" sz="2000" dirty="0" smtClean="0"/>
          </a:p>
          <a:p>
            <a:r>
              <a:rPr lang="en-US" sz="2000" dirty="0" smtClean="0"/>
              <a:t>Den Leader, Pack 341</a:t>
            </a:r>
          </a:p>
          <a:p>
            <a:r>
              <a:rPr lang="en-US" sz="2000" dirty="0" smtClean="0">
                <a:hlinkClick r:id="rId3"/>
              </a:rPr>
              <a:t>Tcoyle</a:t>
            </a:r>
            <a:r>
              <a:rPr lang="en-US" sz="2000" dirty="0" smtClean="0">
                <a:hlinkClick r:id="rId3"/>
              </a:rPr>
              <a:t>@ans.org</a:t>
            </a:r>
            <a:endParaRPr lang="en-US" sz="2000" dirty="0" smtClean="0"/>
          </a:p>
          <a:p>
            <a:r>
              <a:rPr lang="en-US" sz="2000" dirty="0" smtClean="0"/>
              <a:t> </a:t>
            </a:r>
            <a:endParaRPr lang="en-US" sz="2000" dirty="0" smtClean="0"/>
          </a:p>
          <a:p>
            <a:r>
              <a:rPr lang="en-US" sz="2000" b="1" dirty="0" smtClean="0"/>
              <a:t>Wesley </a:t>
            </a:r>
            <a:r>
              <a:rPr lang="en-US" sz="2000" b="1" dirty="0"/>
              <a:t>R. </a:t>
            </a:r>
            <a:r>
              <a:rPr lang="en-US" sz="2000" b="1" dirty="0" err="1"/>
              <a:t>Deason</a:t>
            </a:r>
            <a:endParaRPr lang="en-US" sz="2000" b="1" dirty="0"/>
          </a:p>
          <a:p>
            <a:r>
              <a:rPr lang="en-US" sz="2000" dirty="0" smtClean="0"/>
              <a:t>ANS Member, Communications Committee</a:t>
            </a:r>
            <a:endParaRPr lang="en-US" sz="2000" dirty="0"/>
          </a:p>
          <a:p>
            <a:r>
              <a:rPr lang="en-US" sz="2000" dirty="0" smtClean="0">
                <a:hlinkClick r:id="rId4"/>
              </a:rPr>
              <a:t>wdeason07@gmail.com</a:t>
            </a:r>
            <a:r>
              <a:rPr lang="en-US" sz="2000" dirty="0" smtClean="0"/>
              <a:t> </a:t>
            </a:r>
            <a:endParaRPr lang="en-US" sz="2000" dirty="0"/>
          </a:p>
          <a:p>
            <a:endParaRPr lang="en-US" dirty="0"/>
          </a:p>
        </p:txBody>
      </p:sp>
      <p:pic>
        <p:nvPicPr>
          <p:cNvPr id="11268" name="Picture 4" descr="Image may contain: 12 people, people smi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810" y="1912620"/>
            <a:ext cx="4298950" cy="322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137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r>
              <a:rPr lang="en-US" dirty="0" smtClean="0"/>
              <a:t>Girl Scout Get to Know Nuclear Patch (Est. by ANS in 2014)</a:t>
            </a:r>
            <a:endParaRPr lang="en-US" dirty="0"/>
          </a:p>
        </p:txBody>
      </p:sp>
      <p:sp>
        <p:nvSpPr>
          <p:cNvPr id="3" name="Content Placeholder 2"/>
          <p:cNvSpPr>
            <a:spLocks noGrp="1"/>
          </p:cNvSpPr>
          <p:nvPr>
            <p:ph sz="half" idx="2"/>
          </p:nvPr>
        </p:nvSpPr>
        <p:spPr/>
        <p:txBody>
          <a:bodyPr/>
          <a:lstStyle/>
          <a:p>
            <a:pPr fontAlgn="base"/>
            <a:r>
              <a:rPr lang="en-US" b="1" dirty="0" smtClean="0"/>
              <a:t>May be earned by:</a:t>
            </a:r>
          </a:p>
          <a:p>
            <a:pPr marL="342900" indent="-342900" fontAlgn="base">
              <a:buFont typeface="Arial" panose="020B0604020202020204" pitchFamily="34" charset="0"/>
              <a:buChar char="•"/>
            </a:pPr>
            <a:r>
              <a:rPr lang="en-US" dirty="0" smtClean="0"/>
              <a:t>Juniors (ages 9-10)</a:t>
            </a:r>
            <a:endParaRPr lang="en-US" dirty="0"/>
          </a:p>
          <a:p>
            <a:pPr marL="342900" indent="-342900" fontAlgn="base">
              <a:buFont typeface="Arial" panose="020B0604020202020204" pitchFamily="34" charset="0"/>
              <a:buChar char="•"/>
            </a:pPr>
            <a:r>
              <a:rPr lang="en-US" dirty="0" err="1"/>
              <a:t>Cadettes</a:t>
            </a:r>
            <a:r>
              <a:rPr lang="en-US" dirty="0"/>
              <a:t> </a:t>
            </a:r>
            <a:r>
              <a:rPr lang="en-US" dirty="0" smtClean="0"/>
              <a:t>(ages 11-13)</a:t>
            </a:r>
            <a:endParaRPr lang="en-US" dirty="0"/>
          </a:p>
          <a:p>
            <a:pPr marL="342900" indent="-342900" fontAlgn="base">
              <a:buFont typeface="Arial" panose="020B0604020202020204" pitchFamily="34" charset="0"/>
              <a:buChar char="•"/>
            </a:pPr>
            <a:r>
              <a:rPr lang="en-US" dirty="0"/>
              <a:t>Seniors </a:t>
            </a:r>
            <a:r>
              <a:rPr lang="en-US" dirty="0" smtClean="0"/>
              <a:t>(ages 14-15)</a:t>
            </a:r>
            <a:endParaRPr lang="en-US" dirty="0"/>
          </a:p>
          <a:p>
            <a:pPr marL="342900" indent="-342900" fontAlgn="base">
              <a:buFont typeface="Arial" panose="020B0604020202020204" pitchFamily="34" charset="0"/>
              <a:buChar char="•"/>
            </a:pPr>
            <a:r>
              <a:rPr lang="en-US" dirty="0"/>
              <a:t>Ambassadors </a:t>
            </a:r>
            <a:r>
              <a:rPr lang="en-US" dirty="0" smtClean="0"/>
              <a:t>(ages 16-17)</a:t>
            </a:r>
          </a:p>
          <a:p>
            <a:endParaRPr lang="en-US" dirty="0"/>
          </a:p>
        </p:txBody>
      </p:sp>
      <p:sp>
        <p:nvSpPr>
          <p:cNvPr id="4" name="Text Placeholder 3"/>
          <p:cNvSpPr>
            <a:spLocks noGrp="1"/>
          </p:cNvSpPr>
          <p:nvPr>
            <p:ph type="body" sz="quarter" idx="3"/>
          </p:nvPr>
        </p:nvSpPr>
        <p:spPr/>
        <p:txBody>
          <a:bodyPr>
            <a:normAutofit fontScale="92500" lnSpcReduction="10000"/>
          </a:bodyPr>
          <a:lstStyle/>
          <a:p>
            <a:r>
              <a:rPr lang="en-US" dirty="0" smtClean="0"/>
              <a:t>Boy Scout Nuclear Science Merit Badge (Est. by BSA in 2005)</a:t>
            </a:r>
            <a:endParaRPr lang="en-US" dirty="0"/>
          </a:p>
        </p:txBody>
      </p:sp>
      <p:sp>
        <p:nvSpPr>
          <p:cNvPr id="5" name="Content Placeholder 4"/>
          <p:cNvSpPr>
            <a:spLocks noGrp="1"/>
          </p:cNvSpPr>
          <p:nvPr>
            <p:ph sz="quarter" idx="4"/>
          </p:nvPr>
        </p:nvSpPr>
        <p:spPr/>
        <p:txBody>
          <a:bodyPr/>
          <a:lstStyle/>
          <a:p>
            <a:r>
              <a:rPr lang="en-US" b="1" dirty="0" smtClean="0"/>
              <a:t>May be earned by:</a:t>
            </a:r>
          </a:p>
          <a:p>
            <a:pPr marL="342900" indent="-342900">
              <a:buFont typeface="Arial" panose="020B0604020202020204" pitchFamily="34" charset="0"/>
              <a:buChar char="•"/>
            </a:pPr>
            <a:r>
              <a:rPr lang="en-US" dirty="0" smtClean="0"/>
              <a:t>Boy Scouts (ages 11 </a:t>
            </a:r>
            <a:r>
              <a:rPr lang="en-US" smtClean="0"/>
              <a:t>-</a:t>
            </a:r>
            <a:r>
              <a:rPr lang="en-US" smtClean="0"/>
              <a:t>17)</a:t>
            </a:r>
            <a:endParaRPr lang="en-US" dirty="0" smtClean="0"/>
          </a:p>
          <a:p>
            <a:pPr marL="342900" indent="-342900">
              <a:buFont typeface="Arial" panose="020B0604020202020204" pitchFamily="34" charset="0"/>
              <a:buChar char="•"/>
            </a:pPr>
            <a:r>
              <a:rPr lang="en-US" dirty="0" smtClean="0"/>
              <a:t>Varsity Scouts (ages 14-18)</a:t>
            </a:r>
          </a:p>
          <a:p>
            <a:pPr marL="342900" indent="-342900">
              <a:buFont typeface="Arial" panose="020B0604020202020204" pitchFamily="34" charset="0"/>
              <a:buChar char="•"/>
            </a:pPr>
            <a:r>
              <a:rPr lang="en-US" dirty="0" smtClean="0"/>
              <a:t>Venturing/Sea Scouts (ages 13 -20)</a:t>
            </a:r>
            <a:endParaRPr lang="en-US" dirty="0"/>
          </a:p>
        </p:txBody>
      </p:sp>
      <p:pic>
        <p:nvPicPr>
          <p:cNvPr id="1026" name="Picture 2" descr="a get to know nu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618" y="4913947"/>
            <a:ext cx="1481455" cy="14814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CubScouts\Nuclear_Scie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330" y="5066504"/>
            <a:ext cx="1328898" cy="13288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571500"/>
            <a:ext cx="5608320" cy="707886"/>
          </a:xfrm>
          <a:prstGeom prst="rect">
            <a:avLst/>
          </a:prstGeom>
          <a:noFill/>
        </p:spPr>
        <p:txBody>
          <a:bodyPr wrap="square" rtlCol="0">
            <a:spAutoFit/>
          </a:bodyPr>
          <a:lstStyle/>
          <a:p>
            <a:r>
              <a:rPr lang="en-US" sz="4000" dirty="0" smtClean="0"/>
              <a:t>Scout Programs</a:t>
            </a:r>
            <a:endParaRPr lang="en-US" sz="4000" dirty="0"/>
          </a:p>
        </p:txBody>
      </p:sp>
    </p:spTree>
    <p:extLst>
      <p:ext uri="{BB962C8B-B14F-4D97-AF65-F5344CB8AC3E}">
        <p14:creationId xmlns:p14="http://schemas.microsoft.com/office/powerpoint/2010/main" val="3151553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Options for younger scouts</a:t>
            </a:r>
            <a:endParaRPr lang="en-US" dirty="0"/>
          </a:p>
        </p:txBody>
      </p:sp>
      <p:sp>
        <p:nvSpPr>
          <p:cNvPr id="7" name="Content Placeholder 6"/>
          <p:cNvSpPr>
            <a:spLocks noGrp="1"/>
          </p:cNvSpPr>
          <p:nvPr>
            <p:ph idx="1"/>
          </p:nvPr>
        </p:nvSpPr>
        <p:spPr/>
        <p:txBody>
          <a:bodyPr/>
          <a:lstStyle/>
          <a:p>
            <a:endParaRPr lang="en-US"/>
          </a:p>
        </p:txBody>
      </p:sp>
      <p:sp>
        <p:nvSpPr>
          <p:cNvPr id="8" name="Text Placeholder 7"/>
          <p:cNvSpPr>
            <a:spLocks noGrp="1"/>
          </p:cNvSpPr>
          <p:nvPr>
            <p:ph type="body" sz="half" idx="2"/>
          </p:nvPr>
        </p:nvSpPr>
        <p:spPr/>
        <p:txBody>
          <a:bodyPr>
            <a:normAutofit fontScale="85000" lnSpcReduction="10000"/>
          </a:bodyPr>
          <a:lstStyle/>
          <a:p>
            <a:r>
              <a:rPr lang="en-US" dirty="0" smtClean="0"/>
              <a:t>Cub Scouts and Daisies/Brownies</a:t>
            </a:r>
          </a:p>
          <a:p>
            <a:r>
              <a:rPr lang="en-US" dirty="0" smtClean="0"/>
              <a:t>Ages 7 - 10</a:t>
            </a:r>
            <a:endParaRPr lang="en-US" dirty="0"/>
          </a:p>
          <a:p>
            <a:r>
              <a:rPr lang="en-US" b="1" dirty="0" smtClean="0"/>
              <a:t>There is no patch for this age group</a:t>
            </a:r>
          </a:p>
          <a:p>
            <a:endParaRPr lang="en-US" b="1" dirty="0"/>
          </a:p>
          <a:p>
            <a:r>
              <a:rPr lang="en-US" b="1" dirty="0" smtClean="0"/>
              <a:t>Topics may include:</a:t>
            </a:r>
          </a:p>
          <a:p>
            <a:pPr marL="285750" indent="-285750">
              <a:buFont typeface="Arial" panose="020B0604020202020204" pitchFamily="34" charset="0"/>
              <a:buChar char="•"/>
            </a:pPr>
            <a:r>
              <a:rPr lang="en-US" dirty="0"/>
              <a:t>Atoms make up everything.</a:t>
            </a:r>
          </a:p>
          <a:p>
            <a:pPr marL="285750" indent="-285750">
              <a:buFont typeface="Arial" panose="020B0604020202020204" pitchFamily="34" charset="0"/>
              <a:buChar char="•"/>
            </a:pPr>
            <a:r>
              <a:rPr lang="en-US" dirty="0"/>
              <a:t>We can split atoms to make energy.</a:t>
            </a:r>
          </a:p>
          <a:p>
            <a:pPr marL="285750" indent="-285750">
              <a:buFont typeface="Arial" panose="020B0604020202020204" pitchFamily="34" charset="0"/>
              <a:buChar char="•"/>
            </a:pPr>
            <a:r>
              <a:rPr lang="en-US" dirty="0"/>
              <a:t>Atoms can also split without our help.</a:t>
            </a:r>
          </a:p>
          <a:p>
            <a:pPr marL="285750" indent="-285750">
              <a:buFont typeface="Arial" panose="020B0604020202020204" pitchFamily="34" charset="0"/>
              <a:buChar char="•"/>
            </a:pPr>
            <a:r>
              <a:rPr lang="en-US" dirty="0"/>
              <a:t>Splitting atoms releases radiation, a form of energy.</a:t>
            </a:r>
          </a:p>
          <a:p>
            <a:pPr marL="285750" indent="-285750">
              <a:buFont typeface="Arial" panose="020B0604020202020204" pitchFamily="34" charset="0"/>
              <a:buChar char="•"/>
            </a:pPr>
            <a:r>
              <a:rPr lang="en-US" dirty="0"/>
              <a:t>We live in a world full of natural and man-made radiation.</a:t>
            </a:r>
          </a:p>
          <a:p>
            <a:pPr marL="285750" indent="-285750">
              <a:buFont typeface="Arial" panose="020B0604020202020204" pitchFamily="34" charset="0"/>
              <a:buChar char="•"/>
            </a:pPr>
            <a:r>
              <a:rPr lang="en-US" dirty="0"/>
              <a:t>When used responsibly, radiation provides reliable, clean energy.</a:t>
            </a:r>
          </a:p>
          <a:p>
            <a:pPr marL="285750" indent="-285750">
              <a:buFont typeface="Arial" panose="020B0604020202020204" pitchFamily="34" charset="0"/>
              <a:buChar char="•"/>
            </a:pPr>
            <a:r>
              <a:rPr lang="en-US" dirty="0"/>
              <a:t>We use radiation in many other helpful ways: to date fossils, in growing our food, in medicine, and in industry.</a:t>
            </a:r>
          </a:p>
          <a:p>
            <a:endParaRPr lang="en-US" b="1" dirty="0"/>
          </a:p>
        </p:txBody>
      </p:sp>
      <p:pic>
        <p:nvPicPr>
          <p:cNvPr id="2050" name="Picture 2" descr="Click to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288" y="1631315"/>
            <a:ext cx="28575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tomsFamily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488" y="2841307"/>
            <a:ext cx="22002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NS Stick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6975" y="5341620"/>
            <a:ext cx="2857500" cy="7143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7200" y="571500"/>
            <a:ext cx="5608320" cy="707886"/>
          </a:xfrm>
          <a:prstGeom prst="rect">
            <a:avLst/>
          </a:prstGeom>
          <a:noFill/>
        </p:spPr>
        <p:txBody>
          <a:bodyPr wrap="square" rtlCol="0">
            <a:spAutoFit/>
          </a:bodyPr>
          <a:lstStyle/>
          <a:p>
            <a:r>
              <a:rPr lang="en-US" sz="4000" dirty="0" smtClean="0"/>
              <a:t>Scout Programs</a:t>
            </a:r>
            <a:endParaRPr lang="en-US" sz="4000" dirty="0"/>
          </a:p>
        </p:txBody>
      </p:sp>
    </p:spTree>
    <p:extLst>
      <p:ext uri="{BB962C8B-B14F-4D97-AF65-F5344CB8AC3E}">
        <p14:creationId xmlns:p14="http://schemas.microsoft.com/office/powerpoint/2010/main" val="4172609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Girl Scout Requirements</a:t>
            </a:r>
            <a:endParaRPr lang="en-US" dirty="0"/>
          </a:p>
        </p:txBody>
      </p:sp>
      <p:sp>
        <p:nvSpPr>
          <p:cNvPr id="6" name="Content Placeholder 5"/>
          <p:cNvSpPr>
            <a:spLocks noGrp="1"/>
          </p:cNvSpPr>
          <p:nvPr>
            <p:ph idx="1"/>
          </p:nvPr>
        </p:nvSpPr>
        <p:spPr/>
        <p:txBody>
          <a:bodyPr/>
          <a:lstStyle/>
          <a:p>
            <a:endParaRPr lang="en-US"/>
          </a:p>
        </p:txBody>
      </p:sp>
      <p:sp>
        <p:nvSpPr>
          <p:cNvPr id="7" name="Text Placeholder 6"/>
          <p:cNvSpPr>
            <a:spLocks noGrp="1"/>
          </p:cNvSpPr>
          <p:nvPr>
            <p:ph type="body" sz="half" idx="2"/>
          </p:nvPr>
        </p:nvSpPr>
        <p:spPr/>
        <p:txBody>
          <a:bodyPr>
            <a:normAutofit lnSpcReduction="10000"/>
          </a:bodyPr>
          <a:lstStyle/>
          <a:p>
            <a:r>
              <a:rPr lang="en-US" b="1" dirty="0" smtClean="0"/>
              <a:t>Toolkit:</a:t>
            </a:r>
          </a:p>
          <a:p>
            <a:r>
              <a:rPr lang="en-US" b="1" dirty="0" smtClean="0">
                <a:hlinkClick r:id="rId3"/>
              </a:rPr>
              <a:t>ans.org/pi/resources/</a:t>
            </a:r>
            <a:r>
              <a:rPr lang="en-US" b="1" dirty="0" err="1" smtClean="0">
                <a:hlinkClick r:id="rId3"/>
              </a:rPr>
              <a:t>girlscouts</a:t>
            </a:r>
            <a:r>
              <a:rPr lang="en-US" b="1" dirty="0">
                <a:hlinkClick r:id="rId3"/>
              </a:rPr>
              <a:t>/</a:t>
            </a:r>
            <a:endParaRPr lang="en-US" b="1" dirty="0"/>
          </a:p>
          <a:p>
            <a:r>
              <a:rPr lang="en-US" b="1" dirty="0" smtClean="0"/>
              <a:t>Introduction</a:t>
            </a:r>
            <a:r>
              <a:rPr lang="en-US" b="1" dirty="0"/>
              <a:t>: Get to Know Nuclear </a:t>
            </a:r>
            <a:r>
              <a:rPr lang="en-US" b="1" dirty="0" smtClean="0"/>
              <a:t>PowerPoint</a:t>
            </a:r>
            <a:endParaRPr lang="en-US" b="1" dirty="0"/>
          </a:p>
          <a:p>
            <a:endParaRPr lang="en-US" dirty="0" smtClean="0"/>
          </a:p>
          <a:p>
            <a:r>
              <a:rPr lang="en-US" dirty="0" smtClean="0"/>
              <a:t>Must meet 5 out of 7 requirements:</a:t>
            </a:r>
          </a:p>
          <a:p>
            <a:pPr marL="342900" indent="-342900">
              <a:buFont typeface="+mj-lt"/>
              <a:buAutoNum type="arabicPeriod"/>
            </a:pPr>
            <a:r>
              <a:rPr lang="en-US" b="1" dirty="0"/>
              <a:t>Half-life </a:t>
            </a:r>
          </a:p>
          <a:p>
            <a:pPr marL="342900" indent="-342900">
              <a:buFont typeface="+mj-lt"/>
              <a:buAutoNum type="arabicPeriod"/>
            </a:pPr>
            <a:r>
              <a:rPr lang="en-US" b="1" dirty="0"/>
              <a:t>Fission vs Fusion </a:t>
            </a:r>
          </a:p>
          <a:p>
            <a:pPr marL="342900" indent="-342900">
              <a:buFont typeface="+mj-lt"/>
              <a:buAutoNum type="arabicPeriod"/>
            </a:pPr>
            <a:r>
              <a:rPr lang="en-US" b="1" dirty="0"/>
              <a:t>Careers – Girls in Science</a:t>
            </a:r>
          </a:p>
          <a:p>
            <a:pPr marL="342900" indent="-342900">
              <a:buFont typeface="+mj-lt"/>
              <a:buAutoNum type="arabicPeriod"/>
            </a:pPr>
            <a:r>
              <a:rPr lang="en-US" b="1" dirty="0"/>
              <a:t>Radiation and radioactivity are a natural part of our world</a:t>
            </a:r>
          </a:p>
          <a:p>
            <a:pPr marL="342900" indent="-342900">
              <a:buFont typeface="+mj-lt"/>
              <a:buAutoNum type="arabicPeriod"/>
            </a:pPr>
            <a:r>
              <a:rPr lang="en-US" b="1" dirty="0"/>
              <a:t>Seeing the Unseen</a:t>
            </a:r>
          </a:p>
          <a:p>
            <a:pPr marL="342900" indent="-342900">
              <a:buFont typeface="+mj-lt"/>
              <a:buAutoNum type="arabicPeriod"/>
            </a:pPr>
            <a:r>
              <a:rPr lang="en-US" b="1" dirty="0"/>
              <a:t>Modeling an Atom</a:t>
            </a:r>
          </a:p>
          <a:p>
            <a:pPr marL="342900" indent="-342900">
              <a:buFont typeface="+mj-lt"/>
              <a:buAutoNum type="arabicPeriod"/>
            </a:pPr>
            <a:r>
              <a:rPr lang="en-US" b="1" dirty="0"/>
              <a:t>Nuclear technology works </a:t>
            </a:r>
          </a:p>
          <a:p>
            <a:endParaRPr lang="en-US" dirty="0"/>
          </a:p>
        </p:txBody>
      </p:sp>
      <p:pic>
        <p:nvPicPr>
          <p:cNvPr id="3076" name="Picture 4" descr="Irradiated salt demon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435" y="1709110"/>
            <a:ext cx="2857500" cy="2038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 y="571500"/>
            <a:ext cx="5608320" cy="707886"/>
          </a:xfrm>
          <a:prstGeom prst="rect">
            <a:avLst/>
          </a:prstGeom>
          <a:noFill/>
        </p:spPr>
        <p:txBody>
          <a:bodyPr wrap="square" rtlCol="0">
            <a:spAutoFit/>
          </a:bodyPr>
          <a:lstStyle/>
          <a:p>
            <a:r>
              <a:rPr lang="en-US" sz="4000" dirty="0" smtClean="0"/>
              <a:t>Workshop Planning</a:t>
            </a:r>
            <a:endParaRPr lang="en-US" sz="4000" dirty="0"/>
          </a:p>
        </p:txBody>
      </p:sp>
      <p:pic>
        <p:nvPicPr>
          <p:cNvPr id="3078" name="Picture 6" descr="Image result for girl scou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329" y="4357052"/>
            <a:ext cx="4508382" cy="176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170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40532" y="783074"/>
            <a:ext cx="3685624" cy="369332"/>
          </a:xfrm>
          <a:prstGeom prst="rect">
            <a:avLst/>
          </a:prstGeom>
        </p:spPr>
        <p:txBody>
          <a:bodyPr wrap="none">
            <a:spAutoFit/>
          </a:bodyPr>
          <a:lstStyle/>
          <a:p>
            <a:r>
              <a:rPr lang="en-US" b="1" dirty="0">
                <a:hlinkClick r:id="rId3"/>
              </a:rPr>
              <a:t>ans.org/pi/resources/</a:t>
            </a:r>
            <a:r>
              <a:rPr lang="en-US" b="1" dirty="0" err="1">
                <a:hlinkClick r:id="rId3"/>
              </a:rPr>
              <a:t>girlscouts</a:t>
            </a:r>
            <a:r>
              <a:rPr lang="en-US" b="1" dirty="0">
                <a:hlinkClick r:id="rId3"/>
              </a:rPr>
              <a:t>/</a:t>
            </a:r>
            <a:endParaRPr lang="en-US" b="1" dirty="0"/>
          </a:p>
        </p:txBody>
      </p:sp>
      <p:pic>
        <p:nvPicPr>
          <p:cNvPr id="9" name="Picture 2" descr="a get to know nu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8" y="136207"/>
            <a:ext cx="1481455" cy="148145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63431" y="1617662"/>
            <a:ext cx="5041745"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5501" y="1493520"/>
            <a:ext cx="4566519" cy="504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809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 Scout Requirements</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r>
              <a:rPr lang="en-US" b="1" dirty="0" smtClean="0"/>
              <a:t>Toolkit</a:t>
            </a:r>
          </a:p>
          <a:p>
            <a:r>
              <a:rPr lang="en-US" b="1" dirty="0" smtClean="0">
                <a:hlinkClick r:id="rId3"/>
              </a:rPr>
              <a:t>ans.org/pi/resources/</a:t>
            </a:r>
            <a:r>
              <a:rPr lang="en-US" b="1" dirty="0" err="1" smtClean="0">
                <a:hlinkClick r:id="rId3"/>
              </a:rPr>
              <a:t>boyscouts</a:t>
            </a:r>
            <a:r>
              <a:rPr lang="en-US" b="1" dirty="0">
                <a:hlinkClick r:id="rId3"/>
              </a:rPr>
              <a:t>/</a:t>
            </a:r>
            <a:endParaRPr lang="en-US" b="1" dirty="0"/>
          </a:p>
          <a:p>
            <a:r>
              <a:rPr lang="en-US" dirty="0" smtClean="0"/>
              <a:t>Must meet all </a:t>
            </a:r>
            <a:r>
              <a:rPr lang="en-US" b="1" dirty="0" smtClean="0"/>
              <a:t>8 requirements</a:t>
            </a:r>
            <a:r>
              <a:rPr lang="en-US" dirty="0" smtClean="0"/>
              <a:t>, however there are options for each requirement (Do ONE or Do TWO) which can help adjust your workshops to meet your needs.</a:t>
            </a:r>
          </a:p>
          <a:p>
            <a:endParaRPr lang="en-US" dirty="0" smtClean="0"/>
          </a:p>
          <a:p>
            <a:r>
              <a:rPr lang="en-US" dirty="0" smtClean="0"/>
              <a:t>See the BSA worksheet </a:t>
            </a:r>
          </a:p>
          <a:p>
            <a:r>
              <a:rPr lang="en-US" dirty="0">
                <a:hlinkClick r:id="rId4"/>
              </a:rPr>
              <a:t>http://usscouts.org/mb/worksheets/Nuclear-Science.pdf</a:t>
            </a:r>
            <a:endParaRPr lang="en-US" dirty="0"/>
          </a:p>
        </p:txBody>
      </p:sp>
      <p:sp>
        <p:nvSpPr>
          <p:cNvPr id="5" name="TextBox 4"/>
          <p:cNvSpPr txBox="1"/>
          <p:nvPr/>
        </p:nvSpPr>
        <p:spPr>
          <a:xfrm>
            <a:off x="457200" y="571500"/>
            <a:ext cx="5608320" cy="707886"/>
          </a:xfrm>
          <a:prstGeom prst="rect">
            <a:avLst/>
          </a:prstGeom>
          <a:noFill/>
        </p:spPr>
        <p:txBody>
          <a:bodyPr wrap="square" rtlCol="0">
            <a:spAutoFit/>
          </a:bodyPr>
          <a:lstStyle/>
          <a:p>
            <a:r>
              <a:rPr lang="en-US" sz="4000" dirty="0" smtClean="0"/>
              <a:t>Workshop Planning</a:t>
            </a:r>
            <a:endParaRPr lang="en-US" sz="4000" dirty="0"/>
          </a:p>
        </p:txBody>
      </p:sp>
      <p:pic>
        <p:nvPicPr>
          <p:cNvPr id="4098" name="Picture 2" descr="Image result for boy scou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769" y="4297680"/>
            <a:ext cx="2066330" cy="2377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loudchamb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3288" y="1709110"/>
            <a:ext cx="4821400" cy="240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67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7089" y="1679893"/>
            <a:ext cx="522115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1743" y="1501140"/>
            <a:ext cx="4612039" cy="461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result for boy scou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 y="11430"/>
            <a:ext cx="1410668" cy="16230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71319" y="821174"/>
            <a:ext cx="3736920" cy="369332"/>
          </a:xfrm>
          <a:prstGeom prst="rect">
            <a:avLst/>
          </a:prstGeom>
        </p:spPr>
        <p:txBody>
          <a:bodyPr wrap="none">
            <a:spAutoFit/>
          </a:bodyPr>
          <a:lstStyle/>
          <a:p>
            <a:r>
              <a:rPr lang="en-US" b="1" dirty="0">
                <a:hlinkClick r:id="rId6"/>
              </a:rPr>
              <a:t>ans.org/pi/resources/</a:t>
            </a:r>
            <a:r>
              <a:rPr lang="en-US" b="1" dirty="0" err="1">
                <a:hlinkClick r:id="rId6"/>
              </a:rPr>
              <a:t>boyscouts</a:t>
            </a:r>
            <a:r>
              <a:rPr lang="en-US" b="1" dirty="0">
                <a:hlinkClick r:id="rId6"/>
              </a:rPr>
              <a:t>/</a:t>
            </a:r>
            <a:endParaRPr lang="en-US" b="1" dirty="0"/>
          </a:p>
        </p:txBody>
      </p:sp>
    </p:spTree>
    <p:extLst>
      <p:ext uri="{BB962C8B-B14F-4D97-AF65-F5344CB8AC3E}">
        <p14:creationId xmlns:p14="http://schemas.microsoft.com/office/powerpoint/2010/main" val="1797110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4-6 Months Out</a:t>
            </a:r>
            <a:endParaRPr lang="en-US" dirty="0"/>
          </a:p>
        </p:txBody>
      </p:sp>
      <p:sp>
        <p:nvSpPr>
          <p:cNvPr id="4" name="Content Placeholder 3"/>
          <p:cNvSpPr>
            <a:spLocks noGrp="1"/>
          </p:cNvSpPr>
          <p:nvPr>
            <p:ph sz="half" idx="2"/>
          </p:nvPr>
        </p:nvSpPr>
        <p:spPr/>
        <p:txBody>
          <a:bodyPr>
            <a:normAutofit fontScale="92500"/>
          </a:bodyPr>
          <a:lstStyle/>
          <a:p>
            <a:pPr marL="342900" indent="-342900">
              <a:buFont typeface="Arial" panose="020B0604020202020204" pitchFamily="34" charset="0"/>
              <a:buChar char="•"/>
            </a:pPr>
            <a:r>
              <a:rPr lang="en-US" dirty="0" smtClean="0"/>
              <a:t>Establish a budget (average $45/per scout)</a:t>
            </a:r>
          </a:p>
          <a:p>
            <a:pPr marL="342900" indent="-342900">
              <a:buFont typeface="Arial" panose="020B0604020202020204" pitchFamily="34" charset="0"/>
              <a:buChar char="•"/>
            </a:pPr>
            <a:r>
              <a:rPr lang="en-US" dirty="0" smtClean="0"/>
              <a:t>Secure funding if needed</a:t>
            </a:r>
          </a:p>
          <a:p>
            <a:pPr marL="342900" indent="-342900">
              <a:buFont typeface="Arial" panose="020B0604020202020204" pitchFamily="34" charset="0"/>
              <a:buChar char="•"/>
            </a:pPr>
            <a:r>
              <a:rPr lang="en-US" dirty="0" smtClean="0"/>
              <a:t>Recruit 2-4 key volunteers</a:t>
            </a:r>
          </a:p>
          <a:p>
            <a:pPr marL="342900" indent="-342900">
              <a:buFont typeface="Arial" panose="020B0604020202020204" pitchFamily="34" charset="0"/>
              <a:buChar char="•"/>
            </a:pPr>
            <a:r>
              <a:rPr lang="en-US" dirty="0" smtClean="0"/>
              <a:t>Reach out to local scout council to determine best dates</a:t>
            </a:r>
          </a:p>
          <a:p>
            <a:pPr marL="342900" indent="-342900">
              <a:buFont typeface="Arial" panose="020B0604020202020204" pitchFamily="34" charset="0"/>
              <a:buChar char="•"/>
            </a:pPr>
            <a:r>
              <a:rPr lang="en-US" dirty="0" smtClean="0"/>
              <a:t>Build rapport with troops</a:t>
            </a:r>
          </a:p>
          <a:p>
            <a:pPr marL="342900" indent="-342900">
              <a:buFont typeface="Arial" panose="020B0604020202020204" pitchFamily="34" charset="0"/>
              <a:buChar char="•"/>
            </a:pPr>
            <a:r>
              <a:rPr lang="en-US" dirty="0" smtClean="0"/>
              <a:t>Determine the best location</a:t>
            </a:r>
            <a:endParaRPr lang="en-US" dirty="0"/>
          </a:p>
        </p:txBody>
      </p:sp>
      <p:sp>
        <p:nvSpPr>
          <p:cNvPr id="5" name="Text Placeholder 4"/>
          <p:cNvSpPr>
            <a:spLocks noGrp="1"/>
          </p:cNvSpPr>
          <p:nvPr>
            <p:ph type="body" sz="quarter" idx="3"/>
          </p:nvPr>
        </p:nvSpPr>
        <p:spPr/>
        <p:txBody>
          <a:bodyPr/>
          <a:lstStyle/>
          <a:p>
            <a:r>
              <a:rPr lang="en-US" dirty="0" smtClean="0"/>
              <a:t>2-12 weeks out</a:t>
            </a:r>
            <a:endParaRPr lang="en-US" dirty="0"/>
          </a:p>
        </p:txBody>
      </p:sp>
      <p:sp>
        <p:nvSpPr>
          <p:cNvPr id="6" name="Content Placeholder 5"/>
          <p:cNvSpPr>
            <a:spLocks noGrp="1"/>
          </p:cNvSpPr>
          <p:nvPr>
            <p:ph sz="quarter" idx="4"/>
          </p:nvPr>
        </p:nvSpPr>
        <p:spPr/>
        <p:txBody>
          <a:bodyPr>
            <a:normAutofit fontScale="85000" lnSpcReduction="20000"/>
          </a:bodyPr>
          <a:lstStyle/>
          <a:p>
            <a:pPr marL="342900" indent="-342900">
              <a:buFont typeface="Arial" panose="020B0604020202020204" pitchFamily="34" charset="0"/>
              <a:buChar char="•"/>
            </a:pPr>
            <a:r>
              <a:rPr lang="en-US" dirty="0" smtClean="0"/>
              <a:t>Determine registration cost ($5-15)</a:t>
            </a:r>
          </a:p>
          <a:p>
            <a:pPr marL="342900" indent="-342900">
              <a:buFont typeface="Arial" panose="020B0604020202020204" pitchFamily="34" charset="0"/>
              <a:buChar char="•"/>
            </a:pPr>
            <a:r>
              <a:rPr lang="en-US" dirty="0" smtClean="0"/>
              <a:t>Recruit 3-6 additional volunteers to assist with registration and day of activities</a:t>
            </a:r>
          </a:p>
          <a:p>
            <a:pPr marL="342900" indent="-342900">
              <a:buFont typeface="Arial" panose="020B0604020202020204" pitchFamily="34" charset="0"/>
              <a:buChar char="•"/>
            </a:pPr>
            <a:r>
              <a:rPr lang="en-US" dirty="0" smtClean="0"/>
              <a:t>Ensure volunteers know their roles and prepare for their presentations (samples are in the ANS toolkit)</a:t>
            </a:r>
          </a:p>
          <a:p>
            <a:pPr marL="342900" indent="-342900">
              <a:buFont typeface="Arial" panose="020B0604020202020204" pitchFamily="34" charset="0"/>
              <a:buChar char="•"/>
            </a:pPr>
            <a:r>
              <a:rPr lang="en-US" dirty="0" smtClean="0"/>
              <a:t>Obtain supplies (ANS Store or PIA grant).  </a:t>
            </a:r>
            <a:r>
              <a:rPr lang="en-US" sz="1800" b="1" dirty="0" smtClean="0"/>
              <a:t>GS patches must be purchased from ANS. BS badges are handled by their leaders.</a:t>
            </a:r>
          </a:p>
          <a:p>
            <a:pPr marL="342900" indent="-342900">
              <a:buFont typeface="Arial" panose="020B0604020202020204" pitchFamily="34" charset="0"/>
              <a:buChar char="•"/>
            </a:pPr>
            <a:r>
              <a:rPr lang="en-US" dirty="0" smtClean="0"/>
              <a:t>Order lunch</a:t>
            </a:r>
          </a:p>
          <a:p>
            <a:endParaRPr lang="en-US" dirty="0"/>
          </a:p>
        </p:txBody>
      </p:sp>
      <p:sp>
        <p:nvSpPr>
          <p:cNvPr id="7" name="TextBox 6"/>
          <p:cNvSpPr txBox="1"/>
          <p:nvPr/>
        </p:nvSpPr>
        <p:spPr>
          <a:xfrm>
            <a:off x="457200" y="571500"/>
            <a:ext cx="5608320" cy="707886"/>
          </a:xfrm>
          <a:prstGeom prst="rect">
            <a:avLst/>
          </a:prstGeom>
          <a:noFill/>
        </p:spPr>
        <p:txBody>
          <a:bodyPr wrap="square" rtlCol="0">
            <a:spAutoFit/>
          </a:bodyPr>
          <a:lstStyle/>
          <a:p>
            <a:r>
              <a:rPr lang="en-US" sz="4000" dirty="0" smtClean="0"/>
              <a:t>Project Planning</a:t>
            </a:r>
            <a:endParaRPr lang="en-US" sz="4000" dirty="0"/>
          </a:p>
        </p:txBody>
      </p:sp>
    </p:spTree>
    <p:extLst>
      <p:ext uri="{BB962C8B-B14F-4D97-AF65-F5344CB8AC3E}">
        <p14:creationId xmlns:p14="http://schemas.microsoft.com/office/powerpoint/2010/main" val="2122632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NS template - Gray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uclear Audience 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NS">
  <a:themeElements>
    <a:clrScheme name="Custom 1">
      <a:dk1>
        <a:sysClr val="windowText" lastClr="000000"/>
      </a:dk1>
      <a:lt1>
        <a:sysClr val="window" lastClr="FFFFFF"/>
      </a:lt1>
      <a:dk2>
        <a:srgbClr val="10233F"/>
      </a:dk2>
      <a:lt2>
        <a:srgbClr val="B3B3B3"/>
      </a:lt2>
      <a:accent1>
        <a:srgbClr val="4F81BD"/>
      </a:accent1>
      <a:accent2>
        <a:srgbClr val="C0504D"/>
      </a:accent2>
      <a:accent3>
        <a:srgbClr val="7D9646"/>
      </a:accent3>
      <a:accent4>
        <a:srgbClr val="8064A2"/>
      </a:accent4>
      <a:accent5>
        <a:srgbClr val="4BACC6"/>
      </a:accent5>
      <a:accent6>
        <a:srgbClr val="E1AC3F"/>
      </a:accent6>
      <a:hlink>
        <a:srgbClr val="3271C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ublic Audience 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ANS template - Gray bar</Template>
  <TotalTime>754</TotalTime>
  <Words>1679</Words>
  <Application>Microsoft Office PowerPoint</Application>
  <PresentationFormat>On-screen Show (4:3)</PresentationFormat>
  <Paragraphs>254</Paragraphs>
  <Slides>18</Slides>
  <Notes>18</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ANS template - Gray bar</vt:lpstr>
      <vt:lpstr>Open Title slide</vt:lpstr>
      <vt:lpstr>Nuclear Audience End slide</vt:lpstr>
      <vt:lpstr>ANS</vt:lpstr>
      <vt:lpstr>Public Audience End slide</vt:lpstr>
      <vt:lpstr>How to Host a Scouting Workshop</vt:lpstr>
      <vt:lpstr>PowerPoint Presentation</vt:lpstr>
      <vt:lpstr>PowerPoint Presentation</vt:lpstr>
      <vt:lpstr>Options for younger scouts</vt:lpstr>
      <vt:lpstr>Girl Scout Requirements</vt:lpstr>
      <vt:lpstr>PowerPoint Presentation</vt:lpstr>
      <vt:lpstr>Boy Scout Requirements</vt:lpstr>
      <vt:lpstr>PowerPoint Presentation</vt:lpstr>
      <vt:lpstr>PowerPoint Presentation</vt:lpstr>
      <vt:lpstr>PowerPoint Presentation</vt:lpstr>
      <vt:lpstr>PowerPoint Presentation</vt:lpstr>
      <vt:lpstr>Program Benefits</vt:lpstr>
      <vt:lpstr>PowerPoint Presentation</vt:lpstr>
      <vt:lpstr>PowerPoint Presentation</vt:lpstr>
      <vt:lpstr>PowerPoint Presentation</vt:lpstr>
      <vt:lpstr>PowerPoint Presentation</vt:lpstr>
      <vt:lpstr>BSA Materials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for teacher workshops</dc:title>
  <dc:creator>Tracy Coyle</dc:creator>
  <cp:lastModifiedBy>Tracy Coyle</cp:lastModifiedBy>
  <cp:revision>51</cp:revision>
  <cp:lastPrinted>2017-03-15T15:06:50Z</cp:lastPrinted>
  <dcterms:created xsi:type="dcterms:W3CDTF">2015-10-22T20:25:06Z</dcterms:created>
  <dcterms:modified xsi:type="dcterms:W3CDTF">2017-03-16T17:11:50Z</dcterms:modified>
</cp:coreProperties>
</file>