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5"/>
  </p:notesMasterIdLst>
  <p:sldIdLst>
    <p:sldId id="261" r:id="rId3"/>
    <p:sldId id="26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19">
          <p15:clr>
            <a:srgbClr val="A4A3A4"/>
          </p15:clr>
        </p15:guide>
        <p15:guide id="2" pos="191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5BC"/>
    <a:srgbClr val="213472"/>
    <a:srgbClr val="21305C"/>
    <a:srgbClr val="FEFEFE"/>
    <a:srgbClr val="CC3399"/>
    <a:srgbClr val="EA5F1A"/>
    <a:srgbClr val="00A1E3"/>
    <a:srgbClr val="6600CC"/>
    <a:srgbClr val="576297"/>
    <a:srgbClr val="6A702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3"/>
    <p:restoredTop sz="81905" autoAdjust="0"/>
  </p:normalViewPr>
  <p:slideViewPr>
    <p:cSldViewPr snapToGrid="0" snapToObjects="1" showGuides="1">
      <p:cViewPr>
        <p:scale>
          <a:sx n="101" d="100"/>
          <a:sy n="101" d="100"/>
        </p:scale>
        <p:origin x="-2082" y="-84"/>
      </p:cViewPr>
      <p:guideLst>
        <p:guide orient="horz" pos="2119"/>
        <p:guide pos="1917"/>
      </p:guideLst>
    </p:cSldViewPr>
  </p:slideViewPr>
  <p:notesTextViewPr>
    <p:cViewPr>
      <p:scale>
        <a:sx n="100" d="100"/>
        <a:sy n="100" d="100"/>
      </p:scale>
      <p:origin x="0" y="0"/>
    </p:cViewPr>
  </p:notesTextViewPr>
  <p:sorterViewPr>
    <p:cViewPr>
      <p:scale>
        <a:sx n="50" d="100"/>
        <a:sy n="50" d="100"/>
      </p:scale>
      <p:origin x="0" y="8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77FF2-D028-47E6-AB2F-C497C09B032E}" type="datetimeFigureOut">
              <a:rPr lang="en-US" smtClean="0"/>
              <a:t>11/11/2019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86AD4-F89E-428A-BC37-738A95854267}" type="slidenum">
              <a:rPr lang="en-US" smtClean="0"/>
              <a:t>‹#›</a:t>
            </a:fld>
            <a:endParaRPr lang="en-US" dirty="0"/>
          </a:p>
        </p:txBody>
      </p:sp>
    </p:spTree>
    <p:extLst>
      <p:ext uri="{BB962C8B-B14F-4D97-AF65-F5344CB8AC3E}">
        <p14:creationId xmlns:p14="http://schemas.microsoft.com/office/powerpoint/2010/main" val="4039391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486AD4-F89E-428A-BC37-738A95854267}" type="slidenum">
              <a:rPr lang="en-US" smtClean="0"/>
              <a:t>1</a:t>
            </a:fld>
            <a:endParaRPr lang="en-US" dirty="0"/>
          </a:p>
        </p:txBody>
      </p:sp>
    </p:spTree>
    <p:extLst>
      <p:ext uri="{BB962C8B-B14F-4D97-AF65-F5344CB8AC3E}">
        <p14:creationId xmlns:p14="http://schemas.microsoft.com/office/powerpoint/2010/main" val="2721974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2E486AD4-F89E-428A-BC37-738A95854267}" type="slidenum">
              <a:rPr lang="en-US" smtClean="0"/>
              <a:t>2</a:t>
            </a:fld>
            <a:endParaRPr lang="en-US" dirty="0"/>
          </a:p>
        </p:txBody>
      </p:sp>
    </p:spTree>
    <p:extLst>
      <p:ext uri="{BB962C8B-B14F-4D97-AF65-F5344CB8AC3E}">
        <p14:creationId xmlns:p14="http://schemas.microsoft.com/office/powerpoint/2010/main" val="3421074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pace-Divide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870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56373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28393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11334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867480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65139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8525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70433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396669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690229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126336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3640527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0233F"/>
        </a:solidFill>
        <a:effectLst/>
      </p:bgPr>
    </p:bg>
    <p:spTree>
      <p:nvGrpSpPr>
        <p:cNvPr id="1" name=""/>
        <p:cNvGrpSpPr/>
        <p:nvPr/>
      </p:nvGrpSpPr>
      <p:grpSpPr>
        <a:xfrm>
          <a:off x="0" y="0"/>
          <a:ext cx="0" cy="0"/>
          <a:chOff x="0" y="0"/>
          <a:chExt cx="0" cy="0"/>
        </a:xfrm>
      </p:grpSpPr>
      <p:sp>
        <p:nvSpPr>
          <p:cNvPr id="8" name="TextBox 7"/>
          <p:cNvSpPr txBox="1"/>
          <p:nvPr/>
        </p:nvSpPr>
        <p:spPr>
          <a:xfrm>
            <a:off x="5787764" y="3302972"/>
            <a:ext cx="2853077" cy="369332"/>
          </a:xfrm>
          <a:prstGeom prst="rect">
            <a:avLst/>
          </a:prstGeom>
          <a:noFill/>
        </p:spPr>
        <p:txBody>
          <a:bodyPr wrap="none" rtlCol="0">
            <a:spAutoFit/>
          </a:bodyPr>
          <a:lstStyle/>
          <a:p>
            <a:r>
              <a:rPr lang="en-US" b="1" dirty="0">
                <a:solidFill>
                  <a:prstClr val="white"/>
                </a:solidFill>
                <a:latin typeface="TradeGothic"/>
                <a:cs typeface="TradeGothic"/>
              </a:rPr>
              <a:t>American Nuclear Society</a:t>
            </a:r>
          </a:p>
        </p:txBody>
      </p:sp>
      <p:pic>
        <p:nvPicPr>
          <p:cNvPr id="11" name="Picture 10"/>
          <p:cNvPicPr>
            <a:picLocks noChangeAspect="1"/>
          </p:cNvPicPr>
          <p:nvPr/>
        </p:nvPicPr>
        <p:blipFill>
          <a:blip r:embed="rId3">
            <a:alphaModFix amt="92000"/>
            <a:extLst>
              <a:ext uri="{28A0092B-C50C-407E-A947-70E740481C1C}">
                <a14:useLocalDpi xmlns:a14="http://schemas.microsoft.com/office/drawing/2010/main" val="0"/>
              </a:ext>
            </a:extLst>
          </a:blip>
          <a:stretch>
            <a:fillRect/>
          </a:stretch>
        </p:blipFill>
        <p:spPr>
          <a:xfrm>
            <a:off x="0" y="250625"/>
            <a:ext cx="6858000" cy="6607375"/>
          </a:xfrm>
          <a:prstGeom prst="rect">
            <a:avLst/>
          </a:prstGeom>
        </p:spPr>
      </p:pic>
    </p:spTree>
    <p:extLst>
      <p:ext uri="{BB962C8B-B14F-4D97-AF65-F5344CB8AC3E}">
        <p14:creationId xmlns:p14="http://schemas.microsoft.com/office/powerpoint/2010/main" val="3800895979"/>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981EE-C3D8-694F-97FF-F68C7832F9E8}" type="datetimeFigureOut">
              <a:rPr lang="en-US" smtClean="0">
                <a:solidFill>
                  <a:prstClr val="black">
                    <a:tint val="75000"/>
                  </a:prstClr>
                </a:solidFill>
                <a:latin typeface="Calibri"/>
              </a:rPr>
              <a:pPr/>
              <a:t>11/11/2019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82314-900F-3548-907F-397C26204449}"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27519852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lue ba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1122"/>
            <a:ext cx="9158598" cy="6950519"/>
          </a:xfrm>
          <a:prstGeom prst="rect">
            <a:avLst/>
          </a:prstGeom>
        </p:spPr>
      </p:pic>
      <p:pic>
        <p:nvPicPr>
          <p:cNvPr id="4" name="Picture 3" descr="ANS_Graphic Element-lite Grey.eps"/>
          <p:cNvPicPr>
            <a:picLocks noChangeAspect="1"/>
          </p:cNvPicPr>
          <p:nvPr/>
        </p:nvPicPr>
        <p:blipFill rotWithShape="1">
          <a:blip r:embed="rId4">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123" y="1761422"/>
            <a:ext cx="5064374" cy="5096577"/>
          </a:xfrm>
          <a:prstGeom prst="rect">
            <a:avLst/>
          </a:prstGeom>
        </p:spPr>
      </p:pic>
      <p:sp>
        <p:nvSpPr>
          <p:cNvPr id="5" name="Subtitle 4"/>
          <p:cNvSpPr txBox="1">
            <a:spLocks/>
          </p:cNvSpPr>
          <p:nvPr/>
        </p:nvSpPr>
        <p:spPr>
          <a:xfrm>
            <a:off x="5556183" y="1435608"/>
            <a:ext cx="3424531" cy="519379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2000" b="1" dirty="0">
                <a:solidFill>
                  <a:schemeClr val="bg1"/>
                </a:solidFill>
                <a:latin typeface="TradeGothic"/>
                <a:cs typeface="TradeGothic"/>
              </a:rPr>
              <a:t>Cole Gentry</a:t>
            </a:r>
          </a:p>
          <a:p>
            <a:pPr marL="0" indent="0" algn="r">
              <a:buNone/>
            </a:pPr>
            <a:r>
              <a:rPr lang="en-US" sz="2000" b="1" dirty="0">
                <a:solidFill>
                  <a:schemeClr val="bg1"/>
                </a:solidFill>
                <a:latin typeface="TradeGothic"/>
                <a:cs typeface="TradeGothic"/>
              </a:rPr>
              <a:t>Seth Johnson</a:t>
            </a:r>
          </a:p>
          <a:p>
            <a:pPr marL="0" indent="0" algn="r">
              <a:buNone/>
            </a:pPr>
            <a:r>
              <a:rPr lang="en-US" sz="2000" b="1" dirty="0">
                <a:solidFill>
                  <a:schemeClr val="bg1"/>
                </a:solidFill>
                <a:latin typeface="TradeGothic"/>
                <a:cs typeface="TradeGothic"/>
              </a:rPr>
              <a:t>Shane Stimpson</a:t>
            </a:r>
          </a:p>
          <a:p>
            <a:pPr marL="0" indent="0" algn="r">
              <a:buNone/>
            </a:pPr>
            <a:r>
              <a:rPr lang="en-US" sz="2000" b="1" dirty="0">
                <a:solidFill>
                  <a:schemeClr val="bg1"/>
                </a:solidFill>
                <a:latin typeface="TradeGothic"/>
                <a:cs typeface="TradeGothic"/>
              </a:rPr>
              <a:t>Katherine Royston</a:t>
            </a:r>
          </a:p>
          <a:p>
            <a:pPr marL="0" indent="0" algn="r">
              <a:buNone/>
            </a:pPr>
            <a:r>
              <a:rPr lang="en-US" sz="2000" b="1" dirty="0">
                <a:solidFill>
                  <a:schemeClr val="bg1"/>
                </a:solidFill>
                <a:latin typeface="TradeGothic"/>
                <a:cs typeface="TradeGothic"/>
              </a:rPr>
              <a:t>Nick Luciano</a:t>
            </a:r>
          </a:p>
          <a:p>
            <a:pPr marL="0" indent="0" algn="r">
              <a:buNone/>
            </a:pPr>
            <a:r>
              <a:rPr lang="en-US" sz="2000" b="1" dirty="0">
                <a:solidFill>
                  <a:schemeClr val="bg1"/>
                </a:solidFill>
                <a:latin typeface="TradeGothic"/>
                <a:cs typeface="TradeGothic"/>
              </a:rPr>
              <a:t>Ben </a:t>
            </a:r>
            <a:r>
              <a:rPr lang="en-US" sz="2000" b="1" dirty="0" err="1">
                <a:solidFill>
                  <a:schemeClr val="bg1"/>
                </a:solidFill>
                <a:latin typeface="TradeGothic"/>
                <a:cs typeface="TradeGothic"/>
              </a:rPr>
              <a:t>Betzler</a:t>
            </a:r>
            <a:endParaRPr lang="en-US" sz="2000" b="1" dirty="0">
              <a:solidFill>
                <a:schemeClr val="bg1"/>
              </a:solidFill>
              <a:latin typeface="TradeGothic"/>
              <a:cs typeface="TradeGothic"/>
            </a:endParaRPr>
          </a:p>
          <a:p>
            <a:pPr marL="0" indent="0" algn="r">
              <a:buNone/>
            </a:pPr>
            <a:r>
              <a:rPr lang="en-US" sz="2000" b="1" dirty="0">
                <a:solidFill>
                  <a:schemeClr val="bg1"/>
                </a:solidFill>
                <a:latin typeface="TradeGothic"/>
                <a:cs typeface="TradeGothic"/>
              </a:rPr>
              <a:t>Tara Pandya</a:t>
            </a:r>
          </a:p>
          <a:p>
            <a:pPr marL="0" indent="0" algn="r">
              <a:buNone/>
            </a:pPr>
            <a:r>
              <a:rPr lang="en-US" sz="2000" b="1" dirty="0">
                <a:solidFill>
                  <a:schemeClr val="bg1"/>
                </a:solidFill>
                <a:latin typeface="TradeGothic"/>
                <a:cs typeface="TradeGothic"/>
              </a:rPr>
              <a:t>Greg Davidson</a:t>
            </a:r>
          </a:p>
          <a:p>
            <a:pPr marL="0" indent="0" algn="r">
              <a:buNone/>
            </a:pPr>
            <a:r>
              <a:rPr lang="en-US" sz="2000" b="1" dirty="0">
                <a:solidFill>
                  <a:schemeClr val="bg1"/>
                </a:solidFill>
                <a:latin typeface="TradeGothic"/>
                <a:cs typeface="TradeGothic"/>
              </a:rPr>
              <a:t>Amber McCarthy</a:t>
            </a:r>
          </a:p>
          <a:p>
            <a:pPr marL="0" indent="0" algn="r">
              <a:buNone/>
            </a:pPr>
            <a:r>
              <a:rPr lang="en-US" sz="2000" b="1" dirty="0">
                <a:solidFill>
                  <a:schemeClr val="bg1"/>
                </a:solidFill>
                <a:latin typeface="TradeGothic"/>
                <a:cs typeface="TradeGothic"/>
              </a:rPr>
              <a:t>Rachel Seibert</a:t>
            </a:r>
          </a:p>
          <a:p>
            <a:pPr marL="0" indent="0" algn="r">
              <a:buNone/>
            </a:pPr>
            <a:r>
              <a:rPr lang="en-US" sz="2000" b="1" dirty="0">
                <a:solidFill>
                  <a:schemeClr val="bg1"/>
                </a:solidFill>
                <a:latin typeface="TradeGothic"/>
                <a:cs typeface="TradeGothic"/>
              </a:rPr>
              <a:t>Pat Mulligan</a:t>
            </a:r>
          </a:p>
          <a:p>
            <a:pPr marL="0" indent="0" algn="r">
              <a:buNone/>
            </a:pPr>
            <a:r>
              <a:rPr lang="en-US" sz="2000" b="1" dirty="0">
                <a:solidFill>
                  <a:schemeClr val="bg1"/>
                </a:solidFill>
                <a:latin typeface="TradeGothic"/>
                <a:cs typeface="TradeGothic"/>
              </a:rPr>
              <a:t>Spencer Klein</a:t>
            </a:r>
            <a:endParaRPr lang="en-US" sz="1800" dirty="0">
              <a:solidFill>
                <a:schemeClr val="bg1"/>
              </a:solidFill>
              <a:latin typeface="TradeGothic"/>
              <a:cs typeface="TradeGothic"/>
            </a:endParaRPr>
          </a:p>
          <a:p>
            <a:pPr marL="0" indent="0" algn="ctr">
              <a:buNone/>
            </a:pPr>
            <a:endParaRPr lang="en-US" sz="1800" dirty="0">
              <a:solidFill>
                <a:schemeClr val="bg1"/>
              </a:solidFill>
              <a:latin typeface="TradeGothic"/>
              <a:cs typeface="TradeGothic"/>
            </a:endParaRPr>
          </a:p>
          <a:p>
            <a:pPr marL="0" indent="0" algn="ctr">
              <a:buNone/>
            </a:pPr>
            <a:r>
              <a:rPr lang="en-US" sz="1800" dirty="0">
                <a:solidFill>
                  <a:schemeClr val="bg1"/>
                </a:solidFill>
                <a:latin typeface="Arial" panose="020B0604020202020204" pitchFamily="34" charset="0"/>
                <a:cs typeface="Arial" panose="020B0604020202020204" pitchFamily="34" charset="0"/>
              </a:rPr>
              <a:t>November 17, 2019</a:t>
            </a:r>
          </a:p>
        </p:txBody>
      </p:sp>
      <p:sp>
        <p:nvSpPr>
          <p:cNvPr id="3" name="TextBox 2"/>
          <p:cNvSpPr txBox="1"/>
          <p:nvPr/>
        </p:nvSpPr>
        <p:spPr>
          <a:xfrm>
            <a:off x="2317311" y="379477"/>
            <a:ext cx="4523995" cy="830997"/>
          </a:xfrm>
          <a:prstGeom prst="rect">
            <a:avLst/>
          </a:prstGeom>
          <a:noFill/>
        </p:spPr>
        <p:txBody>
          <a:bodyPr wrap="none" rtlCol="0">
            <a:spAutoFit/>
          </a:bodyPr>
          <a:lstStyle/>
          <a:p>
            <a:pPr algn="ctr"/>
            <a:r>
              <a:rPr lang="en-US" sz="2400" b="1" dirty="0">
                <a:solidFill>
                  <a:schemeClr val="bg1"/>
                </a:solidFill>
                <a:latin typeface="Arial" panose="020B0604020202020204" pitchFamily="34" charset="0"/>
                <a:cs typeface="Arial" panose="020B0604020202020204" pitchFamily="34" charset="0"/>
              </a:rPr>
              <a:t>Oak Ridge / Knoxville Section</a:t>
            </a:r>
          </a:p>
          <a:p>
            <a:pPr algn="ctr"/>
            <a:r>
              <a:rPr lang="en-US" sz="2400" b="1" dirty="0">
                <a:solidFill>
                  <a:schemeClr val="bg1"/>
                </a:solidFill>
                <a:latin typeface="Arial" panose="020B0604020202020204" pitchFamily="34" charset="0"/>
                <a:cs typeface="Arial" panose="020B0604020202020204" pitchFamily="34" charset="0"/>
              </a:rPr>
              <a:t>Best Membership 2019 </a:t>
            </a:r>
          </a:p>
        </p:txBody>
      </p:sp>
    </p:spTree>
    <p:extLst>
      <p:ext uri="{BB962C8B-B14F-4D97-AF65-F5344CB8AC3E}">
        <p14:creationId xmlns:p14="http://schemas.microsoft.com/office/powerpoint/2010/main" val="3255162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blue ba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8167"/>
            <a:ext cx="1927197" cy="6950519"/>
          </a:xfrm>
          <a:prstGeom prst="rect">
            <a:avLst/>
          </a:prstGeom>
        </p:spPr>
      </p:pic>
      <p:pic>
        <p:nvPicPr>
          <p:cNvPr id="9" name="Picture 8" descr="ANS_Graphic Element-lite Grey.eps"/>
          <p:cNvPicPr>
            <a:picLocks noChangeAspect="1"/>
          </p:cNvPicPr>
          <p:nvPr/>
        </p:nvPicPr>
        <p:blipFill rotWithShape="1">
          <a:blip r:embed="rId4">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0" y="5074285"/>
            <a:ext cx="1772444" cy="1783715"/>
          </a:xfrm>
          <a:prstGeom prst="rect">
            <a:avLst/>
          </a:prstGeom>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15" y="317879"/>
            <a:ext cx="1427163" cy="217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a:extLst>
              <a:ext uri="{FF2B5EF4-FFF2-40B4-BE49-F238E27FC236}">
                <a16:creationId xmlns:a16="http://schemas.microsoft.com/office/drawing/2014/main" xmlns="" id="{1670E269-55FD-AD47-8348-462C456AAF41}"/>
              </a:ext>
            </a:extLst>
          </p:cNvPr>
          <p:cNvPicPr>
            <a:picLocks noChangeAspect="1"/>
          </p:cNvPicPr>
          <p:nvPr/>
        </p:nvPicPr>
        <p:blipFill>
          <a:blip r:embed="rId6"/>
          <a:stretch>
            <a:fillRect/>
          </a:stretch>
        </p:blipFill>
        <p:spPr>
          <a:xfrm>
            <a:off x="6201156" y="0"/>
            <a:ext cx="2942844" cy="773706"/>
          </a:xfrm>
          <a:prstGeom prst="rect">
            <a:avLst/>
          </a:prstGeom>
          <a:gradFill flip="none" rotWithShape="1">
            <a:gsLst>
              <a:gs pos="0">
                <a:srgbClr val="21305C"/>
              </a:gs>
              <a:gs pos="54000">
                <a:srgbClr val="B1B5BC"/>
              </a:gs>
              <a:gs pos="100000">
                <a:srgbClr val="21305C"/>
              </a:gs>
              <a:gs pos="100000">
                <a:schemeClr val="accent1">
                  <a:lumMod val="30000"/>
                  <a:lumOff val="70000"/>
                </a:schemeClr>
              </a:gs>
            </a:gsLst>
            <a:path path="circle">
              <a:fillToRect l="100000" t="100000"/>
            </a:path>
            <a:tileRect r="-100000" b="-100000"/>
          </a:gradFill>
        </p:spPr>
      </p:pic>
      <p:sp>
        <p:nvSpPr>
          <p:cNvPr id="5" name="TextBox 4">
            <a:extLst>
              <a:ext uri="{FF2B5EF4-FFF2-40B4-BE49-F238E27FC236}">
                <a16:creationId xmlns:a16="http://schemas.microsoft.com/office/drawing/2014/main" xmlns="" id="{98709699-EC54-2541-ABB2-6925B8258F55}"/>
              </a:ext>
            </a:extLst>
          </p:cNvPr>
          <p:cNvSpPr txBox="1"/>
          <p:nvPr/>
        </p:nvSpPr>
        <p:spPr>
          <a:xfrm>
            <a:off x="1927192" y="773706"/>
            <a:ext cx="7216807" cy="6001643"/>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How We Increased Our Membership</a:t>
            </a:r>
          </a:p>
          <a:p>
            <a:pPr marL="285750" indent="-285750">
              <a:buFont typeface="Arial" panose="020B0604020202020204" pitchFamily="34" charset="0"/>
              <a:buChar char="•"/>
            </a:pPr>
            <a:r>
              <a:rPr lang="en-US" dirty="0"/>
              <a:t>Membership and participation are different.  We have increased the number of paid members.  We continue to search for ways to increase engagement.</a:t>
            </a:r>
          </a:p>
          <a:p>
            <a:pPr marL="285750" indent="-285750">
              <a:buFont typeface="Arial" panose="020B0604020202020204" pitchFamily="34" charset="0"/>
              <a:buChar char="•"/>
            </a:pPr>
            <a:r>
              <a:rPr lang="en-US" dirty="0"/>
              <a:t>We keep our dues low: $20 for professionals, $10 for students.</a:t>
            </a:r>
          </a:p>
          <a:p>
            <a:pPr marL="285750" indent="-285750">
              <a:buFont typeface="Arial" panose="020B0604020202020204" pitchFamily="34" charset="0"/>
              <a:buChar char="•"/>
            </a:pPr>
            <a:r>
              <a:rPr lang="en-US" dirty="0"/>
              <a:t>Previously, our fiscal year was based on the academic calendar (fall to fall). This made it difficult to know if you were a paid member or not.  We shifted our fiscal year to correspond with the calendar year and national membership renewal. </a:t>
            </a:r>
          </a:p>
          <a:p>
            <a:pPr marL="285750" indent="-285750">
              <a:buFont typeface="Arial" panose="020B0604020202020204" pitchFamily="34" charset="0"/>
              <a:buChar char="•"/>
            </a:pPr>
            <a:r>
              <a:rPr lang="en-US" dirty="0"/>
              <a:t>We wrote an appeal email that gave examples of how dues are used to fund scholarships and successful events (dinner meetings, socials, etc.) </a:t>
            </a:r>
          </a:p>
          <a:p>
            <a:pPr marL="285750" indent="-285750">
              <a:buFont typeface="Arial" panose="020B0604020202020204" pitchFamily="34" charset="0"/>
              <a:buChar char="•"/>
            </a:pPr>
            <a:r>
              <a:rPr lang="en-US" dirty="0"/>
              <a:t>We had a membership drive.  For a week we had a table in the ORNL cafeteria at lunch where members (old and new) could pay their dues.  The same was done at Y12.  This brought in some new members and allowed old members a way to pay dues easily. </a:t>
            </a:r>
          </a:p>
          <a:p>
            <a:pPr marL="285750" indent="-285750">
              <a:buFont typeface="Arial" panose="020B0604020202020204" pitchFamily="34" charset="0"/>
              <a:buChar char="•"/>
            </a:pPr>
            <a:r>
              <a:rPr lang="en-US" dirty="0"/>
              <a:t>We published our membership list with every email for a while.  Our email list is more than just our members – it’s anyone who has ever signed up at an event. Every time we sent an email, we would get a few more members who realized their name was not on this list.</a:t>
            </a:r>
          </a:p>
          <a:p>
            <a:pPr marL="285750" indent="-285750">
              <a:buFont typeface="Arial" panose="020B0604020202020204" pitchFamily="34" charset="0"/>
              <a:buChar char="•"/>
            </a:pPr>
            <a:r>
              <a:rPr lang="en-US" dirty="0"/>
              <a:t>We specifically asked leaders in our organizations (ORNL division directors) if they would lead by example and pay their dues.   </a:t>
            </a:r>
          </a:p>
        </p:txBody>
      </p:sp>
    </p:spTree>
    <p:extLst>
      <p:ext uri="{BB962C8B-B14F-4D97-AF65-F5344CB8AC3E}">
        <p14:creationId xmlns:p14="http://schemas.microsoft.com/office/powerpoint/2010/main" val="100385380"/>
      </p:ext>
    </p:extLst>
  </p:cSld>
  <p:clrMapOvr>
    <a:masterClrMapping/>
  </p:clrMapOvr>
</p:sld>
</file>

<file path=ppt/theme/theme1.xml><?xml version="1.0" encoding="utf-8"?>
<a:theme xmlns:a="http://schemas.openxmlformats.org/drawingml/2006/main" name="ANS honors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ANS honors presentation</Template>
  <TotalTime>8180</TotalTime>
  <Words>293</Words>
  <Application>Microsoft Office PowerPoint</Application>
  <PresentationFormat>On-screen Show (4:3)</PresentationFormat>
  <Paragraphs>26</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ANS honors presentation</vt:lpstr>
      <vt:lpstr>1_Office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Jiminian</dc:creator>
  <cp:lastModifiedBy>Tracy Coyle</cp:lastModifiedBy>
  <cp:revision>178</cp:revision>
  <dcterms:created xsi:type="dcterms:W3CDTF">2013-08-06T13:17:23Z</dcterms:created>
  <dcterms:modified xsi:type="dcterms:W3CDTF">2019-11-11T14:51:33Z</dcterms:modified>
</cp:coreProperties>
</file>